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8" r:id="rId7"/>
    <p:sldId id="261" r:id="rId8"/>
    <p:sldId id="262" r:id="rId9"/>
    <p:sldId id="263" r:id="rId10"/>
    <p:sldId id="264" r:id="rId11"/>
    <p:sldId id="266" r:id="rId12"/>
    <p:sldId id="265" r:id="rId13"/>
    <p:sldId id="269"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846"/>
  </p:normalViewPr>
  <p:slideViewPr>
    <p:cSldViewPr snapToGrid="0" snapToObjects="1">
      <p:cViewPr varScale="1">
        <p:scale>
          <a:sx n="90" d="100"/>
          <a:sy n="90"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6A5C7-AE8A-4596-8EA1-2DB4A2250A7A}" type="datetimeFigureOut">
              <a:rPr lang="en-US" smtClean="0"/>
              <a:t>6/26/22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188E-0883-43CA-81A0-9E581C1ADC91}" type="slidenum">
              <a:rPr lang="en-US" smtClean="0"/>
              <a:t>‹#›</a:t>
            </a:fld>
            <a:endParaRPr lang="en-US"/>
          </a:p>
        </p:txBody>
      </p:sp>
    </p:spTree>
    <p:extLst>
      <p:ext uri="{BB962C8B-B14F-4D97-AF65-F5344CB8AC3E}">
        <p14:creationId xmlns:p14="http://schemas.microsoft.com/office/powerpoint/2010/main" val="292941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it be better to list and number the 5 steps?</a:t>
            </a:r>
          </a:p>
        </p:txBody>
      </p:sp>
      <p:sp>
        <p:nvSpPr>
          <p:cNvPr id="4" name="Slide Number Placeholder 3"/>
          <p:cNvSpPr>
            <a:spLocks noGrp="1"/>
          </p:cNvSpPr>
          <p:nvPr>
            <p:ph type="sldNum" sz="quarter" idx="10"/>
          </p:nvPr>
        </p:nvSpPr>
        <p:spPr/>
        <p:txBody>
          <a:bodyPr/>
          <a:lstStyle/>
          <a:p>
            <a:fld id="{2A48188E-0883-43CA-81A0-9E581C1ADC91}" type="slidenum">
              <a:rPr lang="en-US" smtClean="0"/>
              <a:t>3</a:t>
            </a:fld>
            <a:endParaRPr lang="en-US"/>
          </a:p>
        </p:txBody>
      </p:sp>
    </p:spTree>
    <p:extLst>
      <p:ext uri="{BB962C8B-B14F-4D97-AF65-F5344CB8AC3E}">
        <p14:creationId xmlns:p14="http://schemas.microsoft.com/office/powerpoint/2010/main" val="119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you need a slide on how abuse or not was classified</a:t>
            </a:r>
          </a:p>
        </p:txBody>
      </p:sp>
      <p:sp>
        <p:nvSpPr>
          <p:cNvPr id="4" name="Slide Number Placeholder 3"/>
          <p:cNvSpPr>
            <a:spLocks noGrp="1"/>
          </p:cNvSpPr>
          <p:nvPr>
            <p:ph type="sldNum" sz="quarter" idx="10"/>
          </p:nvPr>
        </p:nvSpPr>
        <p:spPr/>
        <p:txBody>
          <a:bodyPr/>
          <a:lstStyle/>
          <a:p>
            <a:fld id="{2A48188E-0883-43CA-81A0-9E581C1ADC91}" type="slidenum">
              <a:rPr lang="en-US" smtClean="0"/>
              <a:t>5</a:t>
            </a:fld>
            <a:endParaRPr lang="en-US"/>
          </a:p>
        </p:txBody>
      </p:sp>
    </p:spTree>
    <p:extLst>
      <p:ext uri="{BB962C8B-B14F-4D97-AF65-F5344CB8AC3E}">
        <p14:creationId xmlns:p14="http://schemas.microsoft.com/office/powerpoint/2010/main" val="241226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48188E-0883-43CA-81A0-9E581C1ADC91}" type="slidenum">
              <a:rPr lang="en-US" smtClean="0"/>
              <a:t>8</a:t>
            </a:fld>
            <a:endParaRPr lang="en-US"/>
          </a:p>
        </p:txBody>
      </p:sp>
    </p:spTree>
    <p:extLst>
      <p:ext uri="{BB962C8B-B14F-4D97-AF65-F5344CB8AC3E}">
        <p14:creationId xmlns:p14="http://schemas.microsoft.com/office/powerpoint/2010/main" val="170864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First column is not  correct because the adjusted OR is shown here by mistake. 2 you need a title for race row</a:t>
            </a:r>
          </a:p>
        </p:txBody>
      </p:sp>
      <p:sp>
        <p:nvSpPr>
          <p:cNvPr id="4" name="Slide Number Placeholder 3"/>
          <p:cNvSpPr>
            <a:spLocks noGrp="1"/>
          </p:cNvSpPr>
          <p:nvPr>
            <p:ph type="sldNum" sz="quarter" idx="10"/>
          </p:nvPr>
        </p:nvSpPr>
        <p:spPr/>
        <p:txBody>
          <a:bodyPr/>
          <a:lstStyle/>
          <a:p>
            <a:fld id="{2A48188E-0883-43CA-81A0-9E581C1ADC91}" type="slidenum">
              <a:rPr lang="en-US" smtClean="0"/>
              <a:t>9</a:t>
            </a:fld>
            <a:endParaRPr lang="en-US"/>
          </a:p>
        </p:txBody>
      </p:sp>
    </p:spTree>
    <p:extLst>
      <p:ext uri="{BB962C8B-B14F-4D97-AF65-F5344CB8AC3E}">
        <p14:creationId xmlns:p14="http://schemas.microsoft.com/office/powerpoint/2010/main" val="68119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Too much text and too small on one slide</a:t>
            </a:r>
          </a:p>
        </p:txBody>
      </p:sp>
      <p:sp>
        <p:nvSpPr>
          <p:cNvPr id="4" name="Slide Number Placeholder 3"/>
          <p:cNvSpPr>
            <a:spLocks noGrp="1"/>
          </p:cNvSpPr>
          <p:nvPr>
            <p:ph type="sldNum" sz="quarter" idx="10"/>
          </p:nvPr>
        </p:nvSpPr>
        <p:spPr/>
        <p:txBody>
          <a:bodyPr/>
          <a:lstStyle/>
          <a:p>
            <a:fld id="{2A48188E-0883-43CA-81A0-9E581C1ADC91}" type="slidenum">
              <a:rPr lang="en-US" smtClean="0"/>
              <a:t>10</a:t>
            </a:fld>
            <a:endParaRPr lang="en-US"/>
          </a:p>
        </p:txBody>
      </p:sp>
    </p:spTree>
    <p:extLst>
      <p:ext uri="{BB962C8B-B14F-4D97-AF65-F5344CB8AC3E}">
        <p14:creationId xmlns:p14="http://schemas.microsoft.com/office/powerpoint/2010/main" val="419749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RCT is not possible. I would get that out. </a:t>
            </a:r>
            <a:r>
              <a:rPr lang="en-US" dirty="0" err="1"/>
              <a:t>Hoew</a:t>
            </a:r>
            <a:r>
              <a:rPr lang="en-US" dirty="0"/>
              <a:t> would a RCT be done. It would need to be done in about 5 states at once. Is that even possible. You could say that this works needs to be replicated</a:t>
            </a:r>
          </a:p>
        </p:txBody>
      </p:sp>
      <p:sp>
        <p:nvSpPr>
          <p:cNvPr id="4" name="Slide Number Placeholder 3"/>
          <p:cNvSpPr>
            <a:spLocks noGrp="1"/>
          </p:cNvSpPr>
          <p:nvPr>
            <p:ph type="sldNum" sz="quarter" idx="10"/>
          </p:nvPr>
        </p:nvSpPr>
        <p:spPr/>
        <p:txBody>
          <a:bodyPr/>
          <a:lstStyle/>
          <a:p>
            <a:fld id="{2A48188E-0883-43CA-81A0-9E581C1ADC91}" type="slidenum">
              <a:rPr lang="en-US" smtClean="0"/>
              <a:t>12</a:t>
            </a:fld>
            <a:endParaRPr lang="en-US"/>
          </a:p>
        </p:txBody>
      </p:sp>
    </p:spTree>
    <p:extLst>
      <p:ext uri="{BB962C8B-B14F-4D97-AF65-F5344CB8AC3E}">
        <p14:creationId xmlns:p14="http://schemas.microsoft.com/office/powerpoint/2010/main" val="80687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F188-8B97-1D41-971F-90A627AC07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9920E3-9E20-2E4B-AE54-AC1F06734C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8AC97B-0A5E-2949-9034-2A355439CFE4}"/>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5" name="Footer Placeholder 4">
            <a:extLst>
              <a:ext uri="{FF2B5EF4-FFF2-40B4-BE49-F238E27FC236}">
                <a16:creationId xmlns:a16="http://schemas.microsoft.com/office/drawing/2014/main" id="{3F9AE64E-7FBD-694D-AE9F-BE22C7B8F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F4772-AA5F-6D4D-A017-0D1FEF6C36CA}"/>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235599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BDE8-2071-CE4C-8A79-63C2693AF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315B2-580B-494E-BECB-F967760B6B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F4181-DDE5-1B43-86C0-BB868601D4A1}"/>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5" name="Footer Placeholder 4">
            <a:extLst>
              <a:ext uri="{FF2B5EF4-FFF2-40B4-BE49-F238E27FC236}">
                <a16:creationId xmlns:a16="http://schemas.microsoft.com/office/drawing/2014/main" id="{AA3AA168-E4D9-D74F-A425-D48EF49AF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B0747-FD43-1C4A-9E35-E9E0AB4A4EE9}"/>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246136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11919B-BB23-5842-9958-C45CC45403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D15D9E-D53C-1541-B507-AE79E66DC4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EF7DF-1A1D-C544-9565-1B9F2C89306B}"/>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5" name="Footer Placeholder 4">
            <a:extLst>
              <a:ext uri="{FF2B5EF4-FFF2-40B4-BE49-F238E27FC236}">
                <a16:creationId xmlns:a16="http://schemas.microsoft.com/office/drawing/2014/main" id="{588775BB-F55E-AD49-9DF0-05D61A6FF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49589-3A7B-C348-B895-5144A4ACA547}"/>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317795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A8BD-92BD-C843-B718-F99854421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12CDF-7FD3-2143-8C0A-F251ACC12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EBA0A-C142-4D43-8ACA-15EC981E31FD}"/>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5" name="Footer Placeholder 4">
            <a:extLst>
              <a:ext uri="{FF2B5EF4-FFF2-40B4-BE49-F238E27FC236}">
                <a16:creationId xmlns:a16="http://schemas.microsoft.com/office/drawing/2014/main" id="{2998F239-397F-9F46-8992-A426AAEC2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E00D6-A1A1-E149-86A3-883658C02F97}"/>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316875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7413-68D8-7B42-9000-CB58447E9C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00831B-DF90-F742-B0B7-450801AA0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8E8579-7DC3-D846-B80C-B96D527C6FE1}"/>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5" name="Footer Placeholder 4">
            <a:extLst>
              <a:ext uri="{FF2B5EF4-FFF2-40B4-BE49-F238E27FC236}">
                <a16:creationId xmlns:a16="http://schemas.microsoft.com/office/drawing/2014/main" id="{1D0BEB2B-6D82-A94F-A972-4FC96C403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7A197-310A-EA42-8E67-CA060B06408A}"/>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27892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CB3B-354B-6043-AF5B-32D08D750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8EDB2-AD21-E44E-8B76-14D74634B5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4524BE-7010-9C4A-A65C-6B1B84B53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42E45-DC1E-4F44-9210-44A0F18E5F27}"/>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6" name="Footer Placeholder 5">
            <a:extLst>
              <a:ext uri="{FF2B5EF4-FFF2-40B4-BE49-F238E27FC236}">
                <a16:creationId xmlns:a16="http://schemas.microsoft.com/office/drawing/2014/main" id="{BB621AEE-BD9D-5F45-9803-2F09772D8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B7702-7193-8943-A7AF-1EA38CBAAA47}"/>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3319245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1DE4-EA3F-5048-81B2-A671C55882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A1F26-AB62-284E-8DC1-3C1ABBED7A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00EDAE-7E9F-F241-B500-48E2411D3E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9ABDE-9D38-A44A-8085-A2C4C68A98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C12952-642C-3D46-9292-9C92FF922F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C54F31-420D-974B-80DF-0047AB0C804E}"/>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8" name="Footer Placeholder 7">
            <a:extLst>
              <a:ext uri="{FF2B5EF4-FFF2-40B4-BE49-F238E27FC236}">
                <a16:creationId xmlns:a16="http://schemas.microsoft.com/office/drawing/2014/main" id="{38EAA427-99D5-BF41-B012-D9216DB4B6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72433F-BACC-F447-A916-5C55AD745252}"/>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109541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0760-B63E-9E48-B093-6142ADC74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9F256-6981-804B-B8D8-7B2A3C449FCB}"/>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4" name="Footer Placeholder 3">
            <a:extLst>
              <a:ext uri="{FF2B5EF4-FFF2-40B4-BE49-F238E27FC236}">
                <a16:creationId xmlns:a16="http://schemas.microsoft.com/office/drawing/2014/main" id="{0EC3D3FF-480C-8B44-A64B-28CB512EDC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2C193-1F32-0943-B6AE-03F2782B7199}"/>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285140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ED6EF7-C495-A245-AEA9-E09314F3BB7B}"/>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3" name="Footer Placeholder 2">
            <a:extLst>
              <a:ext uri="{FF2B5EF4-FFF2-40B4-BE49-F238E27FC236}">
                <a16:creationId xmlns:a16="http://schemas.microsoft.com/office/drawing/2014/main" id="{F30F39FA-5362-1E4A-B8BA-3D7E8640C4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52C576-DA28-6D44-82AC-7604A6352E8F}"/>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85915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9E1-C7B8-1B40-A27A-8C23F2325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30604E-5B76-9B4B-A0E3-2F89CB5589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B8FEBB-1703-014F-A223-4946D4551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038B33-8A74-3A49-A25E-661D64A6294A}"/>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6" name="Footer Placeholder 5">
            <a:extLst>
              <a:ext uri="{FF2B5EF4-FFF2-40B4-BE49-F238E27FC236}">
                <a16:creationId xmlns:a16="http://schemas.microsoft.com/office/drawing/2014/main" id="{09D8CA4D-F553-AF44-9AD6-97F566686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C6C57-AC99-D446-8F8F-B72F01DEE014}"/>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369151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E352-DA84-5E41-800D-3BC822481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BE4B6-10E3-FA4D-BB01-876D6EF889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9D0FD-D4DC-D34D-82C4-8F9F7F33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390E2-3F3A-0042-963A-62C0005B550E}"/>
              </a:ext>
            </a:extLst>
          </p:cNvPr>
          <p:cNvSpPr>
            <a:spLocks noGrp="1"/>
          </p:cNvSpPr>
          <p:nvPr>
            <p:ph type="dt" sz="half" idx="10"/>
          </p:nvPr>
        </p:nvSpPr>
        <p:spPr/>
        <p:txBody>
          <a:bodyPr/>
          <a:lstStyle/>
          <a:p>
            <a:fld id="{34506B0B-C556-7342-A5BE-C1B5F9E2DA82}" type="datetimeFigureOut">
              <a:rPr lang="en-US" smtClean="0"/>
              <a:t>6/26/22</a:t>
            </a:fld>
            <a:endParaRPr lang="en-US"/>
          </a:p>
        </p:txBody>
      </p:sp>
      <p:sp>
        <p:nvSpPr>
          <p:cNvPr id="6" name="Footer Placeholder 5">
            <a:extLst>
              <a:ext uri="{FF2B5EF4-FFF2-40B4-BE49-F238E27FC236}">
                <a16:creationId xmlns:a16="http://schemas.microsoft.com/office/drawing/2014/main" id="{25FB8793-EA62-DF43-BAFD-46E721BF2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6615E-DF92-AF41-A777-A1EE31B453B6}"/>
              </a:ext>
            </a:extLst>
          </p:cNvPr>
          <p:cNvSpPr>
            <a:spLocks noGrp="1"/>
          </p:cNvSpPr>
          <p:nvPr>
            <p:ph type="sldNum" sz="quarter" idx="12"/>
          </p:nvPr>
        </p:nvSpPr>
        <p:spPr/>
        <p:txBody>
          <a:bodyPr/>
          <a:lstStyle/>
          <a:p>
            <a:fld id="{F07155EF-9C11-384A-AF0B-8E7B13A4FFCE}" type="slidenum">
              <a:rPr lang="en-US" smtClean="0"/>
              <a:t>‹#›</a:t>
            </a:fld>
            <a:endParaRPr lang="en-US"/>
          </a:p>
        </p:txBody>
      </p:sp>
    </p:spTree>
    <p:extLst>
      <p:ext uri="{BB962C8B-B14F-4D97-AF65-F5344CB8AC3E}">
        <p14:creationId xmlns:p14="http://schemas.microsoft.com/office/powerpoint/2010/main" val="243584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04711-3732-624E-B059-5C42A15F8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35B50E-B829-AD44-850C-DB13A5EE05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E22C0-B7B5-BE42-ADF9-F785A2925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06B0B-C556-7342-A5BE-C1B5F9E2DA82}" type="datetimeFigureOut">
              <a:rPr lang="en-US" smtClean="0"/>
              <a:t>6/26/22</a:t>
            </a:fld>
            <a:endParaRPr lang="en-US"/>
          </a:p>
        </p:txBody>
      </p:sp>
      <p:sp>
        <p:nvSpPr>
          <p:cNvPr id="5" name="Footer Placeholder 4">
            <a:extLst>
              <a:ext uri="{FF2B5EF4-FFF2-40B4-BE49-F238E27FC236}">
                <a16:creationId xmlns:a16="http://schemas.microsoft.com/office/drawing/2014/main" id="{AC26D8BD-D087-784B-BF35-B18D8723B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4FC935-03A5-854E-A918-2235A6026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155EF-9C11-384A-AF0B-8E7B13A4FFCE}" type="slidenum">
              <a:rPr lang="en-US" smtClean="0"/>
              <a:t>‹#›</a:t>
            </a:fld>
            <a:endParaRPr lang="en-US"/>
          </a:p>
        </p:txBody>
      </p:sp>
    </p:spTree>
    <p:extLst>
      <p:ext uri="{BB962C8B-B14F-4D97-AF65-F5344CB8AC3E}">
        <p14:creationId xmlns:p14="http://schemas.microsoft.com/office/powerpoint/2010/main" val="2899319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520E-C296-CE4D-A164-A7D66F0E9CDD}"/>
              </a:ext>
            </a:extLst>
          </p:cNvPr>
          <p:cNvSpPr>
            <a:spLocks noGrp="1"/>
          </p:cNvSpPr>
          <p:nvPr>
            <p:ph type="ctrTitle"/>
          </p:nvPr>
        </p:nvSpPr>
        <p:spPr/>
        <p:txBody>
          <a:bodyPr>
            <a:normAutofit fontScale="90000"/>
          </a:bodyPr>
          <a:lstStyle/>
          <a:p>
            <a:br>
              <a:rPr lang="en-US" b="1" dirty="0"/>
            </a:br>
            <a:r>
              <a:rPr lang="en-US" sz="5300" b="1" dirty="0"/>
              <a:t>Impact of the </a:t>
            </a:r>
            <a:br>
              <a:rPr lang="en-US" sz="5300" b="1" dirty="0"/>
            </a:br>
            <a:r>
              <a:rPr lang="en-US" sz="5300" b="1" dirty="0"/>
              <a:t>Take 5 Safety Plan for Crying on the Occurrence of AHT in Infants</a:t>
            </a:r>
            <a:br>
              <a:rPr lang="en-US" dirty="0"/>
            </a:br>
            <a:endParaRPr lang="en-US" dirty="0"/>
          </a:p>
        </p:txBody>
      </p:sp>
      <p:sp>
        <p:nvSpPr>
          <p:cNvPr id="3" name="Subtitle 2">
            <a:extLst>
              <a:ext uri="{FF2B5EF4-FFF2-40B4-BE49-F238E27FC236}">
                <a16:creationId xmlns:a16="http://schemas.microsoft.com/office/drawing/2014/main" id="{01918B42-0DCF-9641-A5E2-34E3F94DB30A}"/>
              </a:ext>
            </a:extLst>
          </p:cNvPr>
          <p:cNvSpPr>
            <a:spLocks noGrp="1"/>
          </p:cNvSpPr>
          <p:nvPr>
            <p:ph type="subTitle" idx="1"/>
          </p:nvPr>
        </p:nvSpPr>
        <p:spPr/>
        <p:txBody>
          <a:bodyPr>
            <a:normAutofit fontScale="92500" lnSpcReduction="10000"/>
          </a:bodyPr>
          <a:lstStyle/>
          <a:p>
            <a:r>
              <a:rPr lang="en-US" dirty="0"/>
              <a:t>Kirsten Bechtel MD</a:t>
            </a:r>
          </a:p>
          <a:p>
            <a:r>
              <a:rPr lang="en-US" dirty="0"/>
              <a:t>Julie R. Gaither PhD</a:t>
            </a:r>
          </a:p>
          <a:p>
            <a:r>
              <a:rPr lang="en-US" dirty="0"/>
              <a:t>John M. Leventhal MD</a:t>
            </a:r>
          </a:p>
          <a:p>
            <a:r>
              <a:rPr lang="en-US" dirty="0"/>
              <a:t>Department of Pediatrics Yale School of Medicine</a:t>
            </a:r>
          </a:p>
        </p:txBody>
      </p:sp>
    </p:spTree>
    <p:extLst>
      <p:ext uri="{BB962C8B-B14F-4D97-AF65-F5344CB8AC3E}">
        <p14:creationId xmlns:p14="http://schemas.microsoft.com/office/powerpoint/2010/main" val="51030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0855-0467-5949-BF4D-117AA13C6649}"/>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7F2747DD-22B7-B24E-B2E3-A01AC7143DDA}"/>
              </a:ext>
            </a:extLst>
          </p:cNvPr>
          <p:cNvSpPr>
            <a:spLocks noGrp="1"/>
          </p:cNvSpPr>
          <p:nvPr>
            <p:ph idx="1"/>
          </p:nvPr>
        </p:nvSpPr>
        <p:spPr/>
        <p:txBody>
          <a:bodyPr>
            <a:normAutofit/>
          </a:bodyPr>
          <a:lstStyle/>
          <a:p>
            <a:r>
              <a:rPr lang="en-US" dirty="0"/>
              <a:t>First, we limited our sample to those infants who were born at either one of two campuses in our hospital system, where there was the likelihood that parents of newborns would be offered the Take 5 message at newborn hospital discharge. </a:t>
            </a:r>
          </a:p>
          <a:p>
            <a:pPr lvl="1"/>
            <a:r>
              <a:rPr lang="en-US" dirty="0"/>
              <a:t>This approach resulted in a small sample and limited the number of variables that could be included in the adjusted model. Therefore, there is the potential that the lower occurrence of AHT among infants whose caregivers received Take 5 was due to unmeasured confounding and not the intervention.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05329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19F1-433F-7845-B3DC-D7777FF8E1EA}"/>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7195FF1A-E66E-6B4F-B152-0DEBD5AE342A}"/>
              </a:ext>
            </a:extLst>
          </p:cNvPr>
          <p:cNvSpPr>
            <a:spLocks noGrp="1"/>
          </p:cNvSpPr>
          <p:nvPr>
            <p:ph idx="1"/>
          </p:nvPr>
        </p:nvSpPr>
        <p:spPr/>
        <p:txBody>
          <a:bodyPr/>
          <a:lstStyle/>
          <a:p>
            <a:r>
              <a:rPr lang="en-US" dirty="0"/>
              <a:t>Second, hospital medical providers were provided information as to how to provide this anticipatory guidance and documented that they did so at hospital discharge.</a:t>
            </a:r>
          </a:p>
          <a:p>
            <a:pPr lvl="1"/>
            <a:r>
              <a:rPr lang="en-US" dirty="0"/>
              <a:t>However, there was no monitoring of the quality or consistency of providing this guidance other than what was documented by the providers in the EMR. </a:t>
            </a:r>
          </a:p>
          <a:p>
            <a:r>
              <a:rPr lang="en-US" dirty="0"/>
              <a:t>Third, we used child abuse pediatricians’ ratings on the likelihood of abuse to determine cases and controls. </a:t>
            </a:r>
          </a:p>
          <a:p>
            <a:pPr lvl="1"/>
            <a:r>
              <a:rPr lang="en-US" dirty="0"/>
              <a:t>While this scale has not been validated, it is used in practice at our institution for all consultations related to suspected abuse and has demonstrated high inter-rater agreement when used by two child abuse pediatricians</a:t>
            </a:r>
          </a:p>
          <a:p>
            <a:endParaRPr lang="en-US" dirty="0"/>
          </a:p>
        </p:txBody>
      </p:sp>
    </p:spTree>
    <p:extLst>
      <p:ext uri="{BB962C8B-B14F-4D97-AF65-F5344CB8AC3E}">
        <p14:creationId xmlns:p14="http://schemas.microsoft.com/office/powerpoint/2010/main" val="119643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ACAB-0700-054C-8280-5306D349269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2C2153D-26F3-8844-9587-8F5182C5CCDF}"/>
              </a:ext>
            </a:extLst>
          </p:cNvPr>
          <p:cNvSpPr>
            <a:spLocks noGrp="1"/>
          </p:cNvSpPr>
          <p:nvPr>
            <p:ph idx="1"/>
          </p:nvPr>
        </p:nvSpPr>
        <p:spPr/>
        <p:txBody>
          <a:bodyPr/>
          <a:lstStyle/>
          <a:p>
            <a:r>
              <a:rPr lang="en-US" dirty="0"/>
              <a:t>We have demonstrated, using a case–control design, that </a:t>
            </a:r>
            <a:r>
              <a:rPr lang="en-US" dirty="0" err="1"/>
              <a:t>hospitalised</a:t>
            </a:r>
            <a:r>
              <a:rPr lang="en-US" dirty="0"/>
              <a:t> infants with head injuries whose caregivers had exposure to the Take 5 message at newborn hospital discharge were less likely to have been abused than infants whose caregivers were not exposed to the Take 5 message.</a:t>
            </a:r>
          </a:p>
          <a:p>
            <a:pPr marL="0" indent="0">
              <a:buNone/>
            </a:pPr>
            <a:endParaRPr lang="en-US" dirty="0"/>
          </a:p>
          <a:p>
            <a:endParaRPr lang="en-US" dirty="0"/>
          </a:p>
        </p:txBody>
      </p:sp>
    </p:spTree>
    <p:extLst>
      <p:ext uri="{BB962C8B-B14F-4D97-AF65-F5344CB8AC3E}">
        <p14:creationId xmlns:p14="http://schemas.microsoft.com/office/powerpoint/2010/main" val="61897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CC17-511F-2851-6E76-65F7F5130B69}"/>
              </a:ext>
            </a:extLst>
          </p:cNvPr>
          <p:cNvSpPr>
            <a:spLocks noGrp="1"/>
          </p:cNvSpPr>
          <p:nvPr>
            <p:ph type="title"/>
          </p:nvPr>
        </p:nvSpPr>
        <p:spPr/>
        <p:txBody>
          <a:bodyPr/>
          <a:lstStyle/>
          <a:p>
            <a:endParaRPr lang="en-US" dirty="0"/>
          </a:p>
        </p:txBody>
      </p:sp>
      <p:pic>
        <p:nvPicPr>
          <p:cNvPr id="4" name="Kirsten Bechtel - Animation V2.mp4" descr="Kirsten Bechtel - Animation V2.mp4">
            <a:hlinkClick r:id="" action="ppaction://media"/>
            <a:extLst>
              <a:ext uri="{FF2B5EF4-FFF2-40B4-BE49-F238E27FC236}">
                <a16:creationId xmlns:a16="http://schemas.microsoft.com/office/drawing/2014/main" id="{D9CC7827-6375-9684-4AE0-A0C2C25BF2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pic>
        <p:nvPicPr>
          <p:cNvPr id="5" name="Kirsten Bechtel - Animation V2.mp4" descr="Kirsten Bechtel - Animation V2.mp4">
            <a:hlinkClick r:id="" action="ppaction://media"/>
            <a:extLst>
              <a:ext uri="{FF2B5EF4-FFF2-40B4-BE49-F238E27FC236}">
                <a16:creationId xmlns:a16="http://schemas.microsoft.com/office/drawing/2014/main" id="{BF8B0454-9321-97E7-5287-9954AD400C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4441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2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B68078-D8FA-B94E-9F2C-8E91E07E5C92}"/>
              </a:ext>
            </a:extLst>
          </p:cNvPr>
          <p:cNvGraphicFramePr>
            <a:graphicFrameLocks noGrp="1"/>
          </p:cNvGraphicFramePr>
          <p:nvPr>
            <p:ph sz="half" idx="1"/>
            <p:extLst>
              <p:ext uri="{D42A27DB-BD31-4B8C-83A1-F6EECF244321}">
                <p14:modId xmlns:p14="http://schemas.microsoft.com/office/powerpoint/2010/main" val="1594337837"/>
              </p:ext>
            </p:extLst>
          </p:nvPr>
        </p:nvGraphicFramePr>
        <p:xfrm>
          <a:off x="425245" y="299885"/>
          <a:ext cx="5181600" cy="6558115"/>
        </p:xfrm>
        <a:graphic>
          <a:graphicData uri="http://schemas.openxmlformats.org/drawingml/2006/table">
            <a:tbl>
              <a:tblPr firstRow="1" firstCol="1" bandRow="1">
                <a:tableStyleId>{5C22544A-7EE6-4342-B048-85BDC9FD1C3A}</a:tableStyleId>
              </a:tblPr>
              <a:tblGrid>
                <a:gridCol w="5181600">
                  <a:extLst>
                    <a:ext uri="{9D8B030D-6E8A-4147-A177-3AD203B41FA5}">
                      <a16:colId xmlns:a16="http://schemas.microsoft.com/office/drawing/2014/main" val="1376014095"/>
                    </a:ext>
                  </a:extLst>
                </a:gridCol>
              </a:tblGrid>
              <a:tr h="1588894">
                <a:tc>
                  <a:txBody>
                    <a:bodyPr/>
                    <a:lstStyle/>
                    <a:p>
                      <a:pPr marL="0" marR="0">
                        <a:spcBef>
                          <a:spcPts val="0"/>
                        </a:spcBef>
                        <a:spcAft>
                          <a:spcPts val="0"/>
                        </a:spcAft>
                      </a:pPr>
                      <a:r>
                        <a:rPr lang="en-US" sz="1000" u="sng" dirty="0">
                          <a:effectLst/>
                        </a:rPr>
                        <a:t>Definite Abuse (1): </a:t>
                      </a:r>
                      <a:endParaRPr lang="en-US" sz="1000" dirty="0">
                        <a:effectLst/>
                      </a:endParaRPr>
                    </a:p>
                    <a:p>
                      <a:pPr marL="0" marR="0">
                        <a:spcBef>
                          <a:spcPts val="0"/>
                        </a:spcBef>
                        <a:spcAft>
                          <a:spcPts val="0"/>
                        </a:spcAft>
                      </a:pPr>
                      <a:r>
                        <a:rPr lang="en-US" sz="1000" dirty="0">
                          <a:effectLst/>
                        </a:rPr>
                        <a:t>Positive skeletal survey-multiple recent fractures </a:t>
                      </a:r>
                    </a:p>
                    <a:p>
                      <a:pPr marL="0" marR="0">
                        <a:spcBef>
                          <a:spcPts val="0"/>
                        </a:spcBef>
                        <a:spcAft>
                          <a:spcPts val="0"/>
                        </a:spcAft>
                      </a:pPr>
                      <a:r>
                        <a:rPr lang="en-US" sz="1000" dirty="0">
                          <a:effectLst/>
                        </a:rPr>
                        <a:t>Positive skeletal survey-fractures of various ages </a:t>
                      </a:r>
                    </a:p>
                    <a:p>
                      <a:pPr marL="0" marR="0">
                        <a:spcBef>
                          <a:spcPts val="0"/>
                        </a:spcBef>
                        <a:spcAft>
                          <a:spcPts val="0"/>
                        </a:spcAft>
                      </a:pPr>
                      <a:r>
                        <a:rPr lang="en-US" sz="1000" dirty="0">
                          <a:effectLst/>
                        </a:rPr>
                        <a:t>Eyewitness </a:t>
                      </a:r>
                    </a:p>
                    <a:p>
                      <a:pPr marL="0" marR="0">
                        <a:spcBef>
                          <a:spcPts val="0"/>
                        </a:spcBef>
                        <a:spcAft>
                          <a:spcPts val="0"/>
                        </a:spcAft>
                      </a:pPr>
                      <a:r>
                        <a:rPr lang="en-US" sz="1000" dirty="0">
                          <a:effectLst/>
                        </a:rPr>
                        <a:t>Multiple internal injuries </a:t>
                      </a:r>
                    </a:p>
                    <a:p>
                      <a:pPr marL="0" marR="0">
                        <a:spcBef>
                          <a:spcPts val="0"/>
                        </a:spcBef>
                        <a:spcAft>
                          <a:spcPts val="0"/>
                        </a:spcAft>
                      </a:pPr>
                      <a:r>
                        <a:rPr lang="en-US" sz="1000" dirty="0">
                          <a:effectLst/>
                        </a:rPr>
                        <a:t>Physical findings </a:t>
                      </a:r>
                    </a:p>
                    <a:p>
                      <a:pPr marL="0" marR="0">
                        <a:spcBef>
                          <a:spcPts val="0"/>
                        </a:spcBef>
                        <a:spcAft>
                          <a:spcPts val="0"/>
                        </a:spcAft>
                      </a:pPr>
                      <a:r>
                        <a:rPr lang="en-US" sz="1000" dirty="0">
                          <a:effectLst/>
                        </a:rPr>
                        <a:t>   Bruises (hand, electric cord, teeth) </a:t>
                      </a:r>
                    </a:p>
                    <a:p>
                      <a:pPr marL="0" marR="0">
                        <a:spcBef>
                          <a:spcPts val="0"/>
                        </a:spcBef>
                        <a:spcAft>
                          <a:spcPts val="0"/>
                        </a:spcAft>
                      </a:pPr>
                      <a:r>
                        <a:rPr lang="en-US" sz="1000" dirty="0">
                          <a:effectLst/>
                        </a:rPr>
                        <a:t>   Suspicious or unexplained burns or scars </a:t>
                      </a:r>
                    </a:p>
                    <a:p>
                      <a:pPr marL="0" marR="0">
                        <a:spcBef>
                          <a:spcPts val="0"/>
                        </a:spcBef>
                        <a:spcAft>
                          <a:spcPts val="0"/>
                        </a:spcAft>
                      </a:pPr>
                      <a:r>
                        <a:rPr lang="en-US" sz="1000" dirty="0">
                          <a:effectLst/>
                        </a:rPr>
                        <a:t>Sibling abused at the same time </a:t>
                      </a:r>
                    </a:p>
                    <a:p>
                      <a:pPr marL="0" marR="0">
                        <a:spcBef>
                          <a:spcPts val="0"/>
                        </a:spcBef>
                        <a:spcAft>
                          <a:spcPts val="0"/>
                        </a:spcAft>
                      </a:pPr>
                      <a:r>
                        <a:rPr lang="en-US" sz="1000" dirty="0">
                          <a:effectLst/>
                        </a:rPr>
                        <a:t>A definite intentional act causing physical harm to the child </a:t>
                      </a:r>
                    </a:p>
                    <a:p>
                      <a:pPr marL="0" marR="0">
                        <a:spcBef>
                          <a:spcPts val="0"/>
                        </a:spcBef>
                        <a:spcAft>
                          <a:spcPts val="0"/>
                        </a:spcAft>
                      </a:pPr>
                      <a:r>
                        <a:rPr lang="en-US" sz="1000" dirty="0">
                          <a:effectLst/>
                        </a:rPr>
                        <a:t>Parental fight-injury not directed at child </a:t>
                      </a:r>
                    </a:p>
                    <a:p>
                      <a:pPr marL="0" marR="0">
                        <a:spcBef>
                          <a:spcPts val="0"/>
                        </a:spcBef>
                        <a:spcAft>
                          <a:spcPts val="0"/>
                        </a:spcAft>
                      </a:pPr>
                      <a:r>
                        <a:rPr lang="en-US" sz="1000" dirty="0">
                          <a:effectLst/>
                        </a:rPr>
                        <a:t>Suspicious injury with definite later abuse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4229263744"/>
                  </a:ext>
                </a:extLst>
              </a:tr>
              <a:tr h="794446">
                <a:tc>
                  <a:txBody>
                    <a:bodyPr/>
                    <a:lstStyle/>
                    <a:p>
                      <a:pPr marL="0" marR="0">
                        <a:spcBef>
                          <a:spcPts val="0"/>
                        </a:spcBef>
                        <a:spcAft>
                          <a:spcPts val="0"/>
                        </a:spcAft>
                      </a:pPr>
                      <a:r>
                        <a:rPr lang="en-US" sz="1000" u="sng">
                          <a:effectLst/>
                        </a:rPr>
                        <a:t>Likely abuse (2):</a:t>
                      </a:r>
                      <a:r>
                        <a:rPr lang="en-US" sz="1000">
                          <a:effectLst/>
                        </a:rPr>
                        <a:t> </a:t>
                      </a:r>
                    </a:p>
                    <a:p>
                      <a:pPr marL="0" marR="0">
                        <a:spcBef>
                          <a:spcPts val="0"/>
                        </a:spcBef>
                        <a:spcAft>
                          <a:spcPts val="0"/>
                        </a:spcAft>
                      </a:pPr>
                      <a:r>
                        <a:rPr lang="en-US" sz="1000">
                          <a:effectLst/>
                        </a:rPr>
                        <a:t>Original doctors called injury abuse AND history inconsistent </a:t>
                      </a:r>
                    </a:p>
                    <a:p>
                      <a:pPr marL="0" marR="0">
                        <a:spcBef>
                          <a:spcPts val="0"/>
                        </a:spcBef>
                        <a:spcAft>
                          <a:spcPts val="0"/>
                        </a:spcAft>
                      </a:pPr>
                      <a:r>
                        <a:rPr lang="en-US" sz="1000">
                          <a:effectLst/>
                        </a:rPr>
                        <a:t>  History not sufficient for injury and/or</a:t>
                      </a:r>
                    </a:p>
                    <a:p>
                      <a:pPr marL="0" marR="0">
                        <a:spcBef>
                          <a:spcPts val="0"/>
                        </a:spcBef>
                        <a:spcAft>
                          <a:spcPts val="0"/>
                        </a:spcAft>
                      </a:pPr>
                      <a:r>
                        <a:rPr lang="en-US" sz="1000">
                          <a:effectLst/>
                        </a:rPr>
                        <a:t>  Story of accident changes and/or </a:t>
                      </a:r>
                    </a:p>
                    <a:p>
                      <a:pPr marL="0" marR="0">
                        <a:spcBef>
                          <a:spcPts val="0"/>
                        </a:spcBef>
                        <a:spcAft>
                          <a:spcPts val="0"/>
                        </a:spcAft>
                      </a:pPr>
                      <a:r>
                        <a:rPr lang="en-US" sz="1000">
                          <a:effectLst/>
                        </a:rPr>
                        <a:t>  Family members present different versions of history and/or</a:t>
                      </a:r>
                    </a:p>
                    <a:p>
                      <a:pPr marL="0" marR="0">
                        <a:spcBef>
                          <a:spcPts val="0"/>
                        </a:spcBef>
                        <a:spcAft>
                          <a:spcPts val="0"/>
                        </a:spcAft>
                      </a:pPr>
                      <a:r>
                        <a:rPr lang="en-US" sz="1000">
                          <a:effectLst/>
                        </a:rPr>
                        <a:t>  Inappropriate delay in seeking care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4130838584"/>
                  </a:ext>
                </a:extLst>
              </a:tr>
              <a:tr h="794446">
                <a:tc>
                  <a:txBody>
                    <a:bodyPr/>
                    <a:lstStyle/>
                    <a:p>
                      <a:pPr marL="0" marR="0">
                        <a:spcBef>
                          <a:spcPts val="0"/>
                        </a:spcBef>
                        <a:spcAft>
                          <a:spcPts val="0"/>
                        </a:spcAft>
                      </a:pPr>
                      <a:r>
                        <a:rPr lang="en-US" sz="1000" u="sng" dirty="0">
                          <a:effectLst/>
                        </a:rPr>
                        <a:t>Questionable abuse (3):</a:t>
                      </a:r>
                      <a:r>
                        <a:rPr lang="en-US" sz="1000" dirty="0">
                          <a:effectLst/>
                        </a:rPr>
                        <a:t> </a:t>
                      </a:r>
                    </a:p>
                    <a:p>
                      <a:pPr marL="0" marR="0">
                        <a:spcBef>
                          <a:spcPts val="0"/>
                        </a:spcBef>
                        <a:spcAft>
                          <a:spcPts val="0"/>
                        </a:spcAft>
                      </a:pPr>
                      <a:r>
                        <a:rPr lang="en-US" sz="1000" dirty="0">
                          <a:effectLst/>
                        </a:rPr>
                        <a:t>History inconsistent </a:t>
                      </a:r>
                    </a:p>
                    <a:p>
                      <a:pPr marL="0" marR="0">
                        <a:spcBef>
                          <a:spcPts val="0"/>
                        </a:spcBef>
                        <a:spcAft>
                          <a:spcPts val="0"/>
                        </a:spcAft>
                      </a:pPr>
                      <a:r>
                        <a:rPr lang="en-US" sz="1000" dirty="0">
                          <a:effectLst/>
                        </a:rPr>
                        <a:t>  History not sufficient for injury and/or </a:t>
                      </a:r>
                    </a:p>
                    <a:p>
                      <a:pPr marL="0" marR="0">
                        <a:spcBef>
                          <a:spcPts val="0"/>
                        </a:spcBef>
                        <a:spcAft>
                          <a:spcPts val="0"/>
                        </a:spcAft>
                      </a:pPr>
                      <a:r>
                        <a:rPr lang="en-US" sz="1000" dirty="0">
                          <a:effectLst/>
                        </a:rPr>
                        <a:t>  Story of accident changes and/or </a:t>
                      </a:r>
                    </a:p>
                    <a:p>
                      <a:pPr marL="0" marR="0">
                        <a:spcBef>
                          <a:spcPts val="0"/>
                        </a:spcBef>
                        <a:spcAft>
                          <a:spcPts val="0"/>
                        </a:spcAft>
                      </a:pPr>
                      <a:r>
                        <a:rPr lang="en-US" sz="1000" dirty="0">
                          <a:effectLst/>
                        </a:rPr>
                        <a:t>  Family members present different versions of history and/or </a:t>
                      </a:r>
                    </a:p>
                    <a:p>
                      <a:pPr marL="0" marR="0">
                        <a:spcBef>
                          <a:spcPts val="0"/>
                        </a:spcBef>
                        <a:spcAft>
                          <a:spcPts val="0"/>
                        </a:spcAft>
                      </a:pPr>
                      <a:r>
                        <a:rPr lang="en-US" sz="1000" dirty="0">
                          <a:effectLst/>
                        </a:rPr>
                        <a:t>  Inappropriate delay in seeking care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2372473595"/>
                  </a:ext>
                </a:extLst>
              </a:tr>
              <a:tr h="264815">
                <a:tc>
                  <a:txBody>
                    <a:bodyPr/>
                    <a:lstStyle/>
                    <a:p>
                      <a:pPr marL="0" marR="0">
                        <a:spcBef>
                          <a:spcPts val="0"/>
                        </a:spcBef>
                        <a:spcAft>
                          <a:spcPts val="0"/>
                        </a:spcAft>
                      </a:pPr>
                      <a:r>
                        <a:rPr lang="en-US" sz="1000" u="sng">
                          <a:effectLst/>
                        </a:rPr>
                        <a:t>Unknown cause (4):</a:t>
                      </a:r>
                      <a:r>
                        <a:rPr lang="en-US" sz="1000">
                          <a:effectLst/>
                        </a:rPr>
                        <a:t> </a:t>
                      </a:r>
                    </a:p>
                    <a:p>
                      <a:pPr marL="0" marR="0">
                        <a:spcBef>
                          <a:spcPts val="0"/>
                        </a:spcBef>
                        <a:spcAft>
                          <a:spcPts val="0"/>
                        </a:spcAft>
                      </a:pPr>
                      <a:r>
                        <a:rPr lang="en-US" sz="1000">
                          <a:effectLst/>
                        </a:rPr>
                        <a:t>Insufficient information available in the charts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2717008370"/>
                  </a:ext>
                </a:extLst>
              </a:tr>
              <a:tr h="926854">
                <a:tc>
                  <a:txBody>
                    <a:bodyPr/>
                    <a:lstStyle/>
                    <a:p>
                      <a:pPr marL="0" marR="0">
                        <a:spcBef>
                          <a:spcPts val="0"/>
                        </a:spcBef>
                        <a:spcAft>
                          <a:spcPts val="0"/>
                        </a:spcAft>
                      </a:pPr>
                      <a:r>
                        <a:rPr lang="en-US" sz="1000" u="sng">
                          <a:effectLst/>
                        </a:rPr>
                        <a:t>Questionable accident (5)</a:t>
                      </a:r>
                      <a:r>
                        <a:rPr lang="en-US" sz="1000">
                          <a:effectLst/>
                        </a:rPr>
                        <a:t>:</a:t>
                      </a:r>
                    </a:p>
                    <a:p>
                      <a:pPr marL="0" marR="0">
                        <a:spcBef>
                          <a:spcPts val="0"/>
                        </a:spcBef>
                        <a:spcAft>
                          <a:spcPts val="0"/>
                        </a:spcAft>
                      </a:pPr>
                      <a:r>
                        <a:rPr lang="en-US" sz="1000">
                          <a:effectLst/>
                        </a:rPr>
                        <a:t>Isolated incident, social workers/physician no suspicion of abuse, story somewhat    inconsistent with extent of the injury, but consistent with the type of injury </a:t>
                      </a:r>
                    </a:p>
                    <a:p>
                      <a:pPr marL="0" marR="0">
                        <a:spcBef>
                          <a:spcPts val="0"/>
                        </a:spcBef>
                        <a:spcAft>
                          <a:spcPts val="0"/>
                        </a:spcAft>
                      </a:pPr>
                      <a:r>
                        <a:rPr lang="en-US" sz="1000">
                          <a:effectLst/>
                        </a:rPr>
                        <a:t>Story somewhat inconsistent with the extent of the injury, social worker/physician no suspicion of abuse, neglect involved </a:t>
                      </a:r>
                    </a:p>
                    <a:p>
                      <a:pPr marL="0" marR="0">
                        <a:spcBef>
                          <a:spcPts val="0"/>
                        </a:spcBef>
                        <a:spcAft>
                          <a:spcPts val="0"/>
                        </a:spcAft>
                      </a:pPr>
                      <a:r>
                        <a:rPr lang="en-US" sz="1000">
                          <a:effectLst/>
                        </a:rPr>
                        <a:t>Isolated incident, no suspicion of abuse, story not known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2274163835"/>
                  </a:ext>
                </a:extLst>
              </a:tr>
              <a:tr h="1059261">
                <a:tc>
                  <a:txBody>
                    <a:bodyPr/>
                    <a:lstStyle/>
                    <a:p>
                      <a:pPr marL="0" marR="0">
                        <a:spcBef>
                          <a:spcPts val="0"/>
                        </a:spcBef>
                        <a:spcAft>
                          <a:spcPts val="0"/>
                        </a:spcAft>
                      </a:pPr>
                      <a:r>
                        <a:rPr lang="en-US" sz="1000" u="sng">
                          <a:effectLst/>
                        </a:rPr>
                        <a:t>Likely accident (6):</a:t>
                      </a:r>
                      <a:r>
                        <a:rPr lang="en-US" sz="1000">
                          <a:effectLst/>
                        </a:rPr>
                        <a:t> </a:t>
                      </a:r>
                    </a:p>
                    <a:p>
                      <a:pPr marL="0" marR="0">
                        <a:spcBef>
                          <a:spcPts val="0"/>
                        </a:spcBef>
                        <a:spcAft>
                          <a:spcPts val="0"/>
                        </a:spcAft>
                      </a:pPr>
                      <a:r>
                        <a:rPr lang="en-US" sz="1000">
                          <a:effectLst/>
                        </a:rPr>
                        <a:t>Consistent story, social worker/physician no suspicion of abuse, isolated injury </a:t>
                      </a:r>
                    </a:p>
                    <a:p>
                      <a:pPr marL="0" marR="0">
                        <a:spcBef>
                          <a:spcPts val="0"/>
                        </a:spcBef>
                        <a:spcAft>
                          <a:spcPts val="0"/>
                        </a:spcAft>
                      </a:pPr>
                      <a:r>
                        <a:rPr lang="en-US" sz="1000">
                          <a:effectLst/>
                        </a:rPr>
                        <a:t>Consistent story, no suspicion of abuse, neglect involved </a:t>
                      </a:r>
                    </a:p>
                    <a:p>
                      <a:pPr marL="0" marR="0">
                        <a:spcBef>
                          <a:spcPts val="0"/>
                        </a:spcBef>
                        <a:spcAft>
                          <a:spcPts val="0"/>
                        </a:spcAft>
                      </a:pPr>
                      <a:r>
                        <a:rPr lang="en-US" sz="1000">
                          <a:effectLst/>
                        </a:rPr>
                        <a:t>Minimal but consistent story, social worker/physician no suspicion of abuse, isolated incident </a:t>
                      </a:r>
                    </a:p>
                    <a:p>
                      <a:pPr marL="0" marR="0">
                        <a:spcBef>
                          <a:spcPts val="0"/>
                        </a:spcBef>
                        <a:spcAft>
                          <a:spcPts val="0"/>
                        </a:spcAft>
                      </a:pPr>
                      <a:r>
                        <a:rPr lang="en-US" sz="1000">
                          <a:effectLst/>
                        </a:rPr>
                        <a:t>Story consistent with injury; aggressive or irresponsible behavior involved; however injury not directly inflicted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4093768261"/>
                  </a:ext>
                </a:extLst>
              </a:tr>
              <a:tr h="529631">
                <a:tc>
                  <a:txBody>
                    <a:bodyPr/>
                    <a:lstStyle/>
                    <a:p>
                      <a:pPr marL="0" marR="0">
                        <a:spcBef>
                          <a:spcPts val="0"/>
                        </a:spcBef>
                        <a:spcAft>
                          <a:spcPts val="0"/>
                        </a:spcAft>
                      </a:pPr>
                      <a:r>
                        <a:rPr lang="en-US" sz="1000" dirty="0">
                          <a:effectLst/>
                        </a:rPr>
                        <a:t>Definite accident (7): </a:t>
                      </a:r>
                    </a:p>
                    <a:p>
                      <a:pPr marL="0" marR="0">
                        <a:spcBef>
                          <a:spcPts val="0"/>
                        </a:spcBef>
                        <a:spcAft>
                          <a:spcPts val="0"/>
                        </a:spcAft>
                      </a:pPr>
                      <a:r>
                        <a:rPr lang="en-US" sz="1000" dirty="0">
                          <a:effectLst/>
                        </a:rPr>
                        <a:t>Motor vehicle accident </a:t>
                      </a:r>
                    </a:p>
                    <a:p>
                      <a:pPr marL="0" marR="0">
                        <a:spcBef>
                          <a:spcPts val="0"/>
                        </a:spcBef>
                        <a:spcAft>
                          <a:spcPts val="0"/>
                        </a:spcAft>
                      </a:pPr>
                      <a:r>
                        <a:rPr lang="en-US" sz="1000" dirty="0">
                          <a:effectLst/>
                        </a:rPr>
                        <a:t>Multiple witnesses (police report, ambulance at the scene) </a:t>
                      </a:r>
                    </a:p>
                    <a:p>
                      <a:pPr marL="0" marR="0">
                        <a:spcBef>
                          <a:spcPts val="0"/>
                        </a:spcBef>
                        <a:spcAft>
                          <a:spcPts val="0"/>
                        </a:spcAft>
                      </a:pPr>
                      <a:r>
                        <a:rPr lang="en-US" sz="1000" dirty="0">
                          <a:effectLst/>
                        </a:rPr>
                        <a:t>Pedestrian hit by automobile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8714" marR="38714" marT="0" marB="0"/>
                </a:tc>
                <a:extLst>
                  <a:ext uri="{0D108BD9-81ED-4DB2-BD59-A6C34878D82A}">
                    <a16:rowId xmlns:a16="http://schemas.microsoft.com/office/drawing/2014/main" val="1584986036"/>
                  </a:ext>
                </a:extLst>
              </a:tr>
            </a:tbl>
          </a:graphicData>
        </a:graphic>
      </p:graphicFrame>
      <p:sp>
        <p:nvSpPr>
          <p:cNvPr id="8" name="Content Placeholder 7">
            <a:extLst>
              <a:ext uri="{FF2B5EF4-FFF2-40B4-BE49-F238E27FC236}">
                <a16:creationId xmlns:a16="http://schemas.microsoft.com/office/drawing/2014/main" id="{69FD89A2-F7F4-D84A-AF27-7E8C63434C34}"/>
              </a:ext>
            </a:extLst>
          </p:cNvPr>
          <p:cNvSpPr>
            <a:spLocks noGrp="1"/>
          </p:cNvSpPr>
          <p:nvPr>
            <p:ph sz="half" idx="2"/>
          </p:nvPr>
        </p:nvSpPr>
        <p:spPr/>
        <p:txBody>
          <a:bodyPr>
            <a:normAutofit fontScale="70000" lnSpcReduction="20000"/>
          </a:bodyPr>
          <a:lstStyle/>
          <a:p>
            <a:r>
              <a:rPr lang="en-US" dirty="0"/>
              <a:t>Classification of abuse</a:t>
            </a:r>
          </a:p>
          <a:p>
            <a:r>
              <a:rPr lang="en-US" dirty="0"/>
              <a:t>Each </a:t>
            </a:r>
            <a:r>
              <a:rPr lang="en-US" dirty="0" err="1"/>
              <a:t>infantwas</a:t>
            </a:r>
            <a:r>
              <a:rPr lang="en-US" dirty="0"/>
              <a:t> classified by the consulting child abuse pediatrician at the time of </a:t>
            </a:r>
            <a:r>
              <a:rPr lang="en-US" dirty="0" err="1"/>
              <a:t>hospitalevaluation</a:t>
            </a:r>
            <a:r>
              <a:rPr lang="en-US" dirty="0"/>
              <a:t> using a previously published 7-point scale with three ratings of abuse (1 as definite, 2 as probable and 3 as possible), a middle rating of uncertain (4),and three ratings of accident (5 as possible, 6 as likely and 7 as definite) (Thomas</a:t>
            </a:r>
          </a:p>
          <a:p>
            <a:r>
              <a:rPr lang="en-US" dirty="0"/>
              <a:t>et al., 1991) (Figure 2). Each point on the scale has predefined criteria. Infants</a:t>
            </a:r>
          </a:p>
          <a:p>
            <a:r>
              <a:rPr lang="en-US" dirty="0"/>
              <a:t>classified as definite (1) or probable abuse (2) were grouped as cases with the</a:t>
            </a:r>
          </a:p>
          <a:p>
            <a:r>
              <a:rPr lang="en-US" dirty="0"/>
              <a:t>diagnosis of AHT; all others with ratings of 3–7 were grouped as controls.</a:t>
            </a:r>
          </a:p>
          <a:p>
            <a:pPr lvl="2"/>
            <a:endParaRPr lang="en-US" dirty="0"/>
          </a:p>
        </p:txBody>
      </p:sp>
    </p:spTree>
    <p:extLst>
      <p:ext uri="{BB962C8B-B14F-4D97-AF65-F5344CB8AC3E}">
        <p14:creationId xmlns:p14="http://schemas.microsoft.com/office/powerpoint/2010/main" val="261417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6B8E-4B3D-E34F-AF0B-84D8F7B4D7FF}"/>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DAE0D7EE-5D8B-9A41-A8CD-3BE6D3429A37}"/>
              </a:ext>
            </a:extLst>
          </p:cNvPr>
          <p:cNvSpPr>
            <a:spLocks noGrp="1"/>
          </p:cNvSpPr>
          <p:nvPr>
            <p:ph idx="1"/>
          </p:nvPr>
        </p:nvSpPr>
        <p:spPr/>
        <p:txBody>
          <a:bodyPr/>
          <a:lstStyle/>
          <a:p>
            <a:r>
              <a:rPr lang="en-US" dirty="0"/>
              <a:t>Abusive head trauma (AHT) causes significant morbidity and mortality in infancy. </a:t>
            </a:r>
          </a:p>
          <a:p>
            <a:r>
              <a:rPr lang="en-US" dirty="0"/>
              <a:t>Frustration with infant crying is the most commonly reported trigger for a caregiver to shake an infant. </a:t>
            </a:r>
          </a:p>
          <a:p>
            <a:r>
              <a:rPr lang="en-US" dirty="0"/>
              <a:t>Previous prevention efforts have provided caregivers anticipatory guidance in the postpartum period on the dangers of shaking infants or the intractability of infant crying; these efforts have not reduced rates of AHT. </a:t>
            </a:r>
          </a:p>
          <a:p>
            <a:endParaRPr lang="en-US" dirty="0"/>
          </a:p>
        </p:txBody>
      </p:sp>
    </p:spTree>
    <p:extLst>
      <p:ext uri="{BB962C8B-B14F-4D97-AF65-F5344CB8AC3E}">
        <p14:creationId xmlns:p14="http://schemas.microsoft.com/office/powerpoint/2010/main" val="109440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494D-820A-2341-A48C-348CB840537F}"/>
              </a:ext>
            </a:extLst>
          </p:cNvPr>
          <p:cNvSpPr>
            <a:spLocks noGrp="1"/>
          </p:cNvSpPr>
          <p:nvPr>
            <p:ph type="title"/>
          </p:nvPr>
        </p:nvSpPr>
        <p:spPr/>
        <p:txBody>
          <a:bodyPr/>
          <a:lstStyle/>
          <a:p>
            <a:r>
              <a:rPr lang="en-US" dirty="0"/>
              <a:t>Take 5 Safety Plan for Crying</a:t>
            </a:r>
          </a:p>
        </p:txBody>
      </p:sp>
      <p:sp>
        <p:nvSpPr>
          <p:cNvPr id="3" name="Content Placeholder 2">
            <a:extLst>
              <a:ext uri="{FF2B5EF4-FFF2-40B4-BE49-F238E27FC236}">
                <a16:creationId xmlns:a16="http://schemas.microsoft.com/office/drawing/2014/main" id="{45458470-04A3-AF49-AA00-D214C99C3773}"/>
              </a:ext>
            </a:extLst>
          </p:cNvPr>
          <p:cNvSpPr>
            <a:spLocks noGrp="1"/>
          </p:cNvSpPr>
          <p:nvPr>
            <p:ph idx="1"/>
          </p:nvPr>
        </p:nvSpPr>
        <p:spPr/>
        <p:txBody>
          <a:bodyPr/>
          <a:lstStyle/>
          <a:p>
            <a:r>
              <a:rPr lang="en-US" dirty="0"/>
              <a:t>Since 2008, medical providers have offered The Take 5 Safety Plan for Crying to caregivers of newborns at Yale New Haven Hospital (YNHH).</a:t>
            </a:r>
          </a:p>
          <a:p>
            <a:r>
              <a:rPr lang="en-US" dirty="0"/>
              <a:t>This guidance focuses on 5 specific steps for caregivers to manage frustration with infant crying to prevent shaking:</a:t>
            </a:r>
          </a:p>
          <a:p>
            <a:pPr lvl="1"/>
            <a:r>
              <a:rPr lang="en-US" dirty="0"/>
              <a:t>Putting the infant down in a safe place. </a:t>
            </a:r>
          </a:p>
          <a:p>
            <a:pPr lvl="1"/>
            <a:r>
              <a:rPr lang="en-US" dirty="0"/>
              <a:t>Walking away. </a:t>
            </a:r>
          </a:p>
          <a:p>
            <a:pPr lvl="1"/>
            <a:r>
              <a:rPr lang="en-US" dirty="0"/>
              <a:t>Calming oneself.</a:t>
            </a:r>
          </a:p>
          <a:p>
            <a:pPr lvl="1"/>
            <a:r>
              <a:rPr lang="en-US" dirty="0"/>
              <a:t>Calling someone for help. </a:t>
            </a:r>
          </a:p>
          <a:p>
            <a:pPr lvl="1"/>
            <a:r>
              <a:rPr lang="en-US" dirty="0"/>
              <a:t>Not returning to care for the infant unless calmer.  </a:t>
            </a:r>
          </a:p>
          <a:p>
            <a:endParaRPr lang="en-US" dirty="0"/>
          </a:p>
        </p:txBody>
      </p:sp>
    </p:spTree>
    <p:extLst>
      <p:ext uri="{BB962C8B-B14F-4D97-AF65-F5344CB8AC3E}">
        <p14:creationId xmlns:p14="http://schemas.microsoft.com/office/powerpoint/2010/main" val="376353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3C78-DDF3-B94A-94CA-B5930B6E3B06}"/>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3A7452B1-8283-4F40-A6EC-172E30B6AA51}"/>
              </a:ext>
            </a:extLst>
          </p:cNvPr>
          <p:cNvSpPr>
            <a:spLocks noGrp="1"/>
          </p:cNvSpPr>
          <p:nvPr>
            <p:ph idx="1"/>
          </p:nvPr>
        </p:nvSpPr>
        <p:spPr/>
        <p:txBody>
          <a:bodyPr/>
          <a:lstStyle/>
          <a:p>
            <a:r>
              <a:rPr lang="en-US" dirty="0"/>
              <a:t>To determine if Take 5 reduced the occurrence of AHT in infants whose caregivers received the message. </a:t>
            </a:r>
          </a:p>
          <a:p>
            <a:r>
              <a:rPr lang="en-US" dirty="0"/>
              <a:t>We hypothesized that infants with AHT compared to those with non-abusive head injuries would be less likely to have received this guidance. </a:t>
            </a:r>
          </a:p>
          <a:p>
            <a:pPr marL="0" indent="0">
              <a:buNone/>
            </a:pPr>
            <a:r>
              <a:rPr lang="en-US" dirty="0"/>
              <a:t> </a:t>
            </a:r>
          </a:p>
          <a:p>
            <a:endParaRPr lang="en-US" dirty="0"/>
          </a:p>
        </p:txBody>
      </p:sp>
    </p:spTree>
    <p:extLst>
      <p:ext uri="{BB962C8B-B14F-4D97-AF65-F5344CB8AC3E}">
        <p14:creationId xmlns:p14="http://schemas.microsoft.com/office/powerpoint/2010/main" val="958610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2080-0163-2045-9354-27B7EE550BC5}"/>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B2A0CF43-F03E-8946-ABF4-B0B430F6F7E6}"/>
              </a:ext>
            </a:extLst>
          </p:cNvPr>
          <p:cNvSpPr>
            <a:spLocks noGrp="1"/>
          </p:cNvSpPr>
          <p:nvPr>
            <p:ph idx="1"/>
          </p:nvPr>
        </p:nvSpPr>
        <p:spPr/>
        <p:txBody>
          <a:bodyPr>
            <a:normAutofit fontScale="92500" lnSpcReduction="10000"/>
          </a:bodyPr>
          <a:lstStyle/>
          <a:p>
            <a:r>
              <a:rPr lang="en-US" dirty="0"/>
              <a:t>This was a case-control study. Cases and controls were selected from the logs of child abuse consults conducted at YNHH from 7/08 to 6/17. </a:t>
            </a:r>
          </a:p>
          <a:p>
            <a:r>
              <a:rPr lang="en-US" dirty="0"/>
              <a:t>Infants &lt; 12 months of age who were admitted with a head injury, were evaluated by the Child Abuse Service, and had been born at one of two YNHH hospitals were included. </a:t>
            </a:r>
          </a:p>
          <a:p>
            <a:r>
              <a:rPr lang="en-US" dirty="0"/>
              <a:t>Cases were diagnosed with AHT, and controls with non-abusive head injury. </a:t>
            </a:r>
          </a:p>
          <a:p>
            <a:r>
              <a:rPr lang="en-US" dirty="0"/>
              <a:t>Exposure to the Take 5 message was based on documentation in the electronic medical record at newborn hospital discharge. </a:t>
            </a:r>
          </a:p>
          <a:p>
            <a:r>
              <a:rPr lang="en-US" dirty="0"/>
              <a:t>Fisher’s exact test was used to compare the demographic characteristics of cases and controls. Firth’s logistic regression, which is appropriate for analyzing rare events, was used to calculate unadjusted odds ratios.</a:t>
            </a:r>
          </a:p>
          <a:p>
            <a:endParaRPr lang="en-US" dirty="0"/>
          </a:p>
        </p:txBody>
      </p:sp>
    </p:spTree>
    <p:extLst>
      <p:ext uri="{BB962C8B-B14F-4D97-AF65-F5344CB8AC3E}">
        <p14:creationId xmlns:p14="http://schemas.microsoft.com/office/powerpoint/2010/main" val="411416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5A40-E43F-9742-B6CA-E9775F8FA24A}"/>
              </a:ext>
            </a:extLst>
          </p:cNvPr>
          <p:cNvSpPr>
            <a:spLocks noGrp="1"/>
          </p:cNvSpPr>
          <p:nvPr>
            <p:ph type="title"/>
          </p:nvPr>
        </p:nvSpPr>
        <p:spPr/>
        <p:txBody>
          <a:bodyPr/>
          <a:lstStyle/>
          <a:p>
            <a:r>
              <a:rPr lang="en-US" dirty="0"/>
              <a:t>Classification of abuse</a:t>
            </a:r>
          </a:p>
        </p:txBody>
      </p:sp>
      <p:sp>
        <p:nvSpPr>
          <p:cNvPr id="3" name="Content Placeholder 2">
            <a:extLst>
              <a:ext uri="{FF2B5EF4-FFF2-40B4-BE49-F238E27FC236}">
                <a16:creationId xmlns:a16="http://schemas.microsoft.com/office/drawing/2014/main" id="{2BE75AA4-65F1-4544-95CF-DAF2BD48261D}"/>
              </a:ext>
            </a:extLst>
          </p:cNvPr>
          <p:cNvSpPr>
            <a:spLocks noGrp="1"/>
          </p:cNvSpPr>
          <p:nvPr>
            <p:ph idx="1"/>
          </p:nvPr>
        </p:nvSpPr>
        <p:spPr/>
        <p:txBody>
          <a:bodyPr>
            <a:normAutofit/>
          </a:bodyPr>
          <a:lstStyle/>
          <a:p>
            <a:r>
              <a:rPr lang="en-US" dirty="0"/>
              <a:t>Each infant was classified by the consulting child abuse pediatrician at the time of hospital evaluation using a previously published 7-point scale with three ratings of abuse and three ratings of accident (Thomas et. al 1991)</a:t>
            </a:r>
          </a:p>
          <a:p>
            <a:r>
              <a:rPr lang="en-US" dirty="0"/>
              <a:t>Infants classified as definite (1) or probable abuse (2) were grouped as cases with the diagnosis of AHT.</a:t>
            </a:r>
          </a:p>
          <a:p>
            <a:r>
              <a:rPr lang="en-US" dirty="0"/>
              <a:t>All others with ratings of 3–7 were grouped as controls.</a:t>
            </a:r>
          </a:p>
          <a:p>
            <a:endParaRPr lang="en-US" dirty="0"/>
          </a:p>
        </p:txBody>
      </p:sp>
    </p:spTree>
    <p:extLst>
      <p:ext uri="{BB962C8B-B14F-4D97-AF65-F5344CB8AC3E}">
        <p14:creationId xmlns:p14="http://schemas.microsoft.com/office/powerpoint/2010/main" val="391047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85CC-19B2-F847-B3F1-BD8FFFAC05C0}"/>
              </a:ext>
            </a:extLst>
          </p:cNvPr>
          <p:cNvSpPr>
            <a:spLocks noGrp="1"/>
          </p:cNvSpPr>
          <p:nvPr>
            <p:ph type="title"/>
          </p:nvPr>
        </p:nvSpPr>
        <p:spPr/>
        <p:txBody>
          <a:bodyPr/>
          <a:lstStyle/>
          <a:p>
            <a:r>
              <a:rPr lang="en-US" dirty="0"/>
              <a:t>Results</a:t>
            </a:r>
            <a:br>
              <a:rPr lang="en-US" dirty="0"/>
            </a:br>
            <a:r>
              <a:rPr lang="en-US" sz="3600" dirty="0"/>
              <a:t>Patient Characteristics</a:t>
            </a:r>
          </a:p>
        </p:txBody>
      </p:sp>
      <p:graphicFrame>
        <p:nvGraphicFramePr>
          <p:cNvPr id="4" name="Content Placeholder 3">
            <a:extLst>
              <a:ext uri="{FF2B5EF4-FFF2-40B4-BE49-F238E27FC236}">
                <a16:creationId xmlns:a16="http://schemas.microsoft.com/office/drawing/2014/main" id="{E791D373-6AAA-2A42-8F86-B423F97A382B}"/>
              </a:ext>
            </a:extLst>
          </p:cNvPr>
          <p:cNvGraphicFramePr>
            <a:graphicFrameLocks noGrp="1"/>
          </p:cNvGraphicFramePr>
          <p:nvPr>
            <p:ph idx="1"/>
            <p:extLst>
              <p:ext uri="{D42A27DB-BD31-4B8C-83A1-F6EECF244321}">
                <p14:modId xmlns:p14="http://schemas.microsoft.com/office/powerpoint/2010/main" val="3534923776"/>
              </p:ext>
            </p:extLst>
          </p:nvPr>
        </p:nvGraphicFramePr>
        <p:xfrm>
          <a:off x="838200" y="1825625"/>
          <a:ext cx="10515600" cy="47701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844426567"/>
                    </a:ext>
                  </a:extLst>
                </a:gridCol>
                <a:gridCol w="2628900">
                  <a:extLst>
                    <a:ext uri="{9D8B030D-6E8A-4147-A177-3AD203B41FA5}">
                      <a16:colId xmlns:a16="http://schemas.microsoft.com/office/drawing/2014/main" val="756252267"/>
                    </a:ext>
                  </a:extLst>
                </a:gridCol>
                <a:gridCol w="2628900">
                  <a:extLst>
                    <a:ext uri="{9D8B030D-6E8A-4147-A177-3AD203B41FA5}">
                      <a16:colId xmlns:a16="http://schemas.microsoft.com/office/drawing/2014/main" val="3369875706"/>
                    </a:ext>
                  </a:extLst>
                </a:gridCol>
                <a:gridCol w="2628900">
                  <a:extLst>
                    <a:ext uri="{9D8B030D-6E8A-4147-A177-3AD203B41FA5}">
                      <a16:colId xmlns:a16="http://schemas.microsoft.com/office/drawing/2014/main" val="3110625524"/>
                    </a:ext>
                  </a:extLst>
                </a:gridCol>
              </a:tblGrid>
              <a:tr h="370840">
                <a:tc>
                  <a:txBody>
                    <a:bodyPr/>
                    <a:lstStyle/>
                    <a:p>
                      <a:pPr algn="ctr"/>
                      <a:endParaRPr lang="en-US" dirty="0"/>
                    </a:p>
                  </a:txBody>
                  <a:tcPr/>
                </a:tc>
                <a:tc>
                  <a:txBody>
                    <a:bodyPr/>
                    <a:lstStyle/>
                    <a:p>
                      <a:pPr algn="ctr"/>
                      <a:r>
                        <a:rPr lang="en-US" dirty="0"/>
                        <a:t>Cases</a:t>
                      </a:r>
                    </a:p>
                    <a:p>
                      <a:pPr algn="ctr"/>
                      <a:r>
                        <a:rPr lang="en-US" dirty="0"/>
                        <a:t>N=9</a:t>
                      </a:r>
                    </a:p>
                  </a:txBody>
                  <a:tcPr/>
                </a:tc>
                <a:tc>
                  <a:txBody>
                    <a:bodyPr/>
                    <a:lstStyle/>
                    <a:p>
                      <a:pPr algn="ctr"/>
                      <a:r>
                        <a:rPr lang="en-US" dirty="0"/>
                        <a:t>Controls</a:t>
                      </a:r>
                    </a:p>
                    <a:p>
                      <a:pPr algn="ctr"/>
                      <a:r>
                        <a:rPr lang="en-US" dirty="0"/>
                        <a:t>N=68</a:t>
                      </a:r>
                    </a:p>
                  </a:txBody>
                  <a:tcPr/>
                </a:tc>
                <a:tc>
                  <a:txBody>
                    <a:bodyPr/>
                    <a:lstStyle/>
                    <a:p>
                      <a:pPr algn="ctr"/>
                      <a:r>
                        <a:rPr lang="en-US" i="1" dirty="0"/>
                        <a:t>P</a:t>
                      </a:r>
                    </a:p>
                  </a:txBody>
                  <a:tcPr/>
                </a:tc>
                <a:extLst>
                  <a:ext uri="{0D108BD9-81ED-4DB2-BD59-A6C34878D82A}">
                    <a16:rowId xmlns:a16="http://schemas.microsoft.com/office/drawing/2014/main" val="3573494836"/>
                  </a:ext>
                </a:extLst>
              </a:tr>
              <a:tr h="370840">
                <a:tc>
                  <a:txBody>
                    <a:bodyPr/>
                    <a:lstStyle/>
                    <a:p>
                      <a:pPr algn="ctr"/>
                      <a:r>
                        <a:rPr lang="en-US" dirty="0"/>
                        <a:t>Median age (days), IQR</a:t>
                      </a:r>
                    </a:p>
                  </a:txBody>
                  <a:tcPr/>
                </a:tc>
                <a:tc>
                  <a:txBody>
                    <a:bodyPr/>
                    <a:lstStyle/>
                    <a:p>
                      <a:pPr algn="ctr"/>
                      <a:r>
                        <a:rPr lang="en-US" dirty="0"/>
                        <a:t>132</a:t>
                      </a:r>
                    </a:p>
                  </a:txBody>
                  <a:tcPr/>
                </a:tc>
                <a:tc>
                  <a:txBody>
                    <a:bodyPr/>
                    <a:lstStyle/>
                    <a:p>
                      <a:pPr algn="ctr"/>
                      <a:r>
                        <a:rPr lang="en-US" dirty="0"/>
                        <a:t>165</a:t>
                      </a:r>
                    </a:p>
                  </a:txBody>
                  <a:tcPr/>
                </a:tc>
                <a:tc>
                  <a:txBody>
                    <a:bodyPr/>
                    <a:lstStyle/>
                    <a:p>
                      <a:pPr algn="ctr"/>
                      <a:r>
                        <a:rPr lang="en-US" dirty="0"/>
                        <a:t>.96</a:t>
                      </a:r>
                    </a:p>
                  </a:txBody>
                  <a:tcPr/>
                </a:tc>
                <a:extLst>
                  <a:ext uri="{0D108BD9-81ED-4DB2-BD59-A6C34878D82A}">
                    <a16:rowId xmlns:a16="http://schemas.microsoft.com/office/drawing/2014/main" val="2568580830"/>
                  </a:ext>
                </a:extLst>
              </a:tr>
              <a:tr h="370840">
                <a:tc>
                  <a:txBody>
                    <a:bodyPr/>
                    <a:lstStyle/>
                    <a:p>
                      <a:pPr algn="ctr"/>
                      <a:r>
                        <a:rPr lang="en-US" dirty="0"/>
                        <a:t>Male, %</a:t>
                      </a:r>
                    </a:p>
                  </a:txBody>
                  <a:tcPr/>
                </a:tc>
                <a:tc>
                  <a:txBody>
                    <a:bodyPr/>
                    <a:lstStyle/>
                    <a:p>
                      <a:pPr algn="ctr"/>
                      <a:r>
                        <a:rPr lang="en-US" dirty="0"/>
                        <a:t>6 (66.7)</a:t>
                      </a:r>
                    </a:p>
                  </a:txBody>
                  <a:tcPr/>
                </a:tc>
                <a:tc>
                  <a:txBody>
                    <a:bodyPr/>
                    <a:lstStyle/>
                    <a:p>
                      <a:pPr algn="ctr"/>
                      <a:r>
                        <a:rPr lang="en-US" dirty="0"/>
                        <a:t>42 (61.8)</a:t>
                      </a:r>
                    </a:p>
                  </a:txBody>
                  <a:tcPr/>
                </a:tc>
                <a:tc>
                  <a:txBody>
                    <a:bodyPr/>
                    <a:lstStyle/>
                    <a:p>
                      <a:pPr algn="ctr"/>
                      <a:r>
                        <a:rPr lang="en-US" dirty="0"/>
                        <a:t>1.00</a:t>
                      </a:r>
                    </a:p>
                  </a:txBody>
                  <a:tcPr/>
                </a:tc>
                <a:extLst>
                  <a:ext uri="{0D108BD9-81ED-4DB2-BD59-A6C34878D82A}">
                    <a16:rowId xmlns:a16="http://schemas.microsoft.com/office/drawing/2014/main" val="1838499"/>
                  </a:ext>
                </a:extLst>
              </a:tr>
              <a:tr h="370840">
                <a:tc>
                  <a:txBody>
                    <a:bodyPr/>
                    <a:lstStyle/>
                    <a:p>
                      <a:pPr algn="ctr"/>
                      <a:r>
                        <a:rPr lang="en-US" dirty="0"/>
                        <a:t>Race, %</a:t>
                      </a:r>
                    </a:p>
                    <a:p>
                      <a:pPr algn="ctr"/>
                      <a:r>
                        <a:rPr lang="en-US" dirty="0"/>
                        <a:t>  White</a:t>
                      </a:r>
                    </a:p>
                    <a:p>
                      <a:pPr algn="ctr"/>
                      <a:r>
                        <a:rPr lang="en-US" dirty="0"/>
                        <a:t>  Black</a:t>
                      </a:r>
                    </a:p>
                    <a:p>
                      <a:pPr algn="ctr"/>
                      <a:r>
                        <a:rPr lang="en-US" dirty="0"/>
                        <a:t>  Other</a:t>
                      </a:r>
                    </a:p>
                  </a:txBody>
                  <a:tcPr/>
                </a:tc>
                <a:tc>
                  <a:txBody>
                    <a:bodyPr/>
                    <a:lstStyle/>
                    <a:p>
                      <a:pPr algn="ctr"/>
                      <a:endParaRPr lang="en-US" dirty="0"/>
                    </a:p>
                    <a:p>
                      <a:pPr algn="ctr"/>
                      <a:r>
                        <a:rPr lang="en-US" dirty="0"/>
                        <a:t>4 (44.4)</a:t>
                      </a:r>
                    </a:p>
                    <a:p>
                      <a:pPr algn="ctr"/>
                      <a:r>
                        <a:rPr lang="en-US" dirty="0"/>
                        <a:t>2 (22.2)</a:t>
                      </a:r>
                    </a:p>
                    <a:p>
                      <a:pPr algn="ctr"/>
                      <a:r>
                        <a:rPr lang="en-US" dirty="0"/>
                        <a:t>3 (33.3)</a:t>
                      </a:r>
                    </a:p>
                  </a:txBody>
                  <a:tcPr/>
                </a:tc>
                <a:tc>
                  <a:txBody>
                    <a:bodyPr/>
                    <a:lstStyle/>
                    <a:p>
                      <a:pPr algn="ctr"/>
                      <a:endParaRPr lang="en-US" dirty="0"/>
                    </a:p>
                    <a:p>
                      <a:pPr algn="ctr"/>
                      <a:r>
                        <a:rPr lang="en-US" dirty="0"/>
                        <a:t>33 (48.5)</a:t>
                      </a:r>
                    </a:p>
                    <a:p>
                      <a:pPr algn="ctr"/>
                      <a:r>
                        <a:rPr lang="en-US" dirty="0"/>
                        <a:t>6 (8.8)</a:t>
                      </a:r>
                    </a:p>
                    <a:p>
                      <a:pPr algn="ctr"/>
                      <a:r>
                        <a:rPr lang="en-US" dirty="0"/>
                        <a:t>29 (42.7)</a:t>
                      </a:r>
                    </a:p>
                  </a:txBody>
                  <a:tcPr/>
                </a:tc>
                <a:tc>
                  <a:txBody>
                    <a:bodyPr/>
                    <a:lstStyle/>
                    <a:p>
                      <a:pPr algn="ctr"/>
                      <a:endParaRPr lang="en-US" dirty="0"/>
                    </a:p>
                    <a:p>
                      <a:pPr algn="ctr"/>
                      <a:r>
                        <a:rPr lang="en-US" dirty="0"/>
                        <a:t>.39</a:t>
                      </a:r>
                    </a:p>
                  </a:txBody>
                  <a:tcPr/>
                </a:tc>
                <a:extLst>
                  <a:ext uri="{0D108BD9-81ED-4DB2-BD59-A6C34878D82A}">
                    <a16:rowId xmlns:a16="http://schemas.microsoft.com/office/drawing/2014/main" val="1893516803"/>
                  </a:ext>
                </a:extLst>
              </a:tr>
              <a:tr h="370840">
                <a:tc>
                  <a:txBody>
                    <a:bodyPr/>
                    <a:lstStyle/>
                    <a:p>
                      <a:pPr algn="ctr"/>
                      <a:r>
                        <a:rPr lang="en-US" dirty="0"/>
                        <a:t>&lt; 37 weeks gestation,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3 (33.3)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18 (26.5)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.70</a:t>
                      </a:r>
                    </a:p>
                  </a:txBody>
                  <a:tcPr/>
                </a:tc>
                <a:extLst>
                  <a:ext uri="{0D108BD9-81ED-4DB2-BD59-A6C34878D82A}">
                    <a16:rowId xmlns:a16="http://schemas.microsoft.com/office/drawing/2014/main" val="1159302665"/>
                  </a:ext>
                </a:extLst>
              </a:tr>
              <a:tr h="370840">
                <a:tc>
                  <a:txBody>
                    <a:bodyPr/>
                    <a:lstStyle/>
                    <a:p>
                      <a:pPr algn="ctr"/>
                      <a:r>
                        <a:rPr lang="en-US" dirty="0"/>
                        <a:t>Government insurance,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9 (100.0)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46 (67.7)</a:t>
                      </a:r>
                    </a:p>
                    <a:p>
                      <a:pPr algn="ctr"/>
                      <a:endParaRPr lang="en-US" dirty="0"/>
                    </a:p>
                  </a:txBody>
                  <a:tcPr/>
                </a:tc>
                <a:tc>
                  <a:txBody>
                    <a:bodyPr/>
                    <a:lstStyle/>
                    <a:p>
                      <a:pPr algn="ctr"/>
                      <a:r>
                        <a:rPr lang="en-US" sz="1800" kern="1200" dirty="0">
                          <a:solidFill>
                            <a:schemeClr val="dk1"/>
                          </a:solidFill>
                          <a:effectLst/>
                          <a:latin typeface="+mn-lt"/>
                          <a:ea typeface="+mn-ea"/>
                          <a:cs typeface="+mn-cs"/>
                        </a:rPr>
                        <a:t>.05</a:t>
                      </a:r>
                      <a:endParaRPr lang="en-US" dirty="0"/>
                    </a:p>
                  </a:txBody>
                  <a:tcPr/>
                </a:tc>
                <a:extLst>
                  <a:ext uri="{0D108BD9-81ED-4DB2-BD59-A6C34878D82A}">
                    <a16:rowId xmlns:a16="http://schemas.microsoft.com/office/drawing/2014/main" val="3044263927"/>
                  </a:ext>
                </a:extLst>
              </a:tr>
              <a:tr h="370840">
                <a:tc>
                  <a:txBody>
                    <a:bodyPr/>
                    <a:lstStyle/>
                    <a:p>
                      <a:pPr algn="ctr"/>
                      <a:r>
                        <a:rPr lang="en-US" dirty="0"/>
                        <a:t>County of residence, %</a:t>
                      </a:r>
                    </a:p>
                    <a:p>
                      <a:pPr algn="ctr"/>
                      <a:r>
                        <a:rPr lang="en-US" dirty="0"/>
                        <a:t>  New Haven</a:t>
                      </a:r>
                    </a:p>
                    <a:p>
                      <a:pPr algn="ctr"/>
                      <a:r>
                        <a:rPr lang="en-US" dirty="0"/>
                        <a:t>  Fairfield</a:t>
                      </a:r>
                    </a:p>
                  </a:txBody>
                  <a:tcPr/>
                </a:tc>
                <a:tc>
                  <a:txBody>
                    <a:bodyPr/>
                    <a:lstStyle/>
                    <a:p>
                      <a:pPr algn="ctr"/>
                      <a:endParaRPr lang="en-US" dirty="0"/>
                    </a:p>
                    <a:p>
                      <a:pPr algn="ctr"/>
                      <a:r>
                        <a:rPr lang="en-US" sz="1800" kern="1200" dirty="0">
                          <a:solidFill>
                            <a:schemeClr val="dk1"/>
                          </a:solidFill>
                          <a:effectLst/>
                          <a:latin typeface="+mn-lt"/>
                          <a:ea typeface="+mn-ea"/>
                          <a:cs typeface="+mn-cs"/>
                        </a:rPr>
                        <a:t>7 (77.8)</a:t>
                      </a:r>
                    </a:p>
                    <a:p>
                      <a:pPr algn="ctr"/>
                      <a:r>
                        <a:rPr lang="en-US" sz="1800" kern="1200" dirty="0">
                          <a:solidFill>
                            <a:schemeClr val="dk1"/>
                          </a:solidFill>
                          <a:effectLst/>
                          <a:latin typeface="+mn-lt"/>
                          <a:ea typeface="+mn-ea"/>
                          <a:cs typeface="+mn-cs"/>
                        </a:rPr>
                        <a:t>2 (22.2)</a:t>
                      </a:r>
                      <a:endParaRPr lang="en-US" dirty="0"/>
                    </a:p>
                  </a:txBody>
                  <a:tcPr/>
                </a:tc>
                <a:tc>
                  <a:txBody>
                    <a:bodyPr/>
                    <a:lstStyle/>
                    <a:p>
                      <a:pPr algn="ctr"/>
                      <a:endParaRPr lang="en-US" dirty="0"/>
                    </a:p>
                    <a:p>
                      <a:pPr algn="ctr"/>
                      <a:r>
                        <a:rPr lang="en-US" sz="1800" kern="1200" dirty="0">
                          <a:solidFill>
                            <a:schemeClr val="dk1"/>
                          </a:solidFill>
                          <a:effectLst/>
                          <a:latin typeface="+mn-lt"/>
                          <a:ea typeface="+mn-ea"/>
                          <a:cs typeface="+mn-cs"/>
                        </a:rPr>
                        <a:t>63 (92.7)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5 (7.4)</a:t>
                      </a:r>
                    </a:p>
                    <a:p>
                      <a:pPr algn="ctr"/>
                      <a:r>
                        <a:rPr lang="en-US" sz="1800" kern="1200" dirty="0">
                          <a:solidFill>
                            <a:schemeClr val="dk1"/>
                          </a:solidFill>
                          <a:effectLst/>
                          <a:latin typeface="+mn-lt"/>
                          <a:ea typeface="+mn-ea"/>
                          <a:cs typeface="+mn-cs"/>
                        </a:rPr>
                        <a:t> </a:t>
                      </a:r>
                      <a:endParaRPr lang="en-US" dirty="0"/>
                    </a:p>
                  </a:txBody>
                  <a:tcPr/>
                </a:tc>
                <a:tc>
                  <a:txBody>
                    <a:bodyPr/>
                    <a:lstStyle/>
                    <a:p>
                      <a:pPr algn="ctr"/>
                      <a:endParaRPr lang="en-US" dirty="0"/>
                    </a:p>
                    <a:p>
                      <a:pPr algn="ctr"/>
                      <a:r>
                        <a:rPr lang="en-US" sz="1800" kern="1200" dirty="0">
                          <a:solidFill>
                            <a:schemeClr val="dk1"/>
                          </a:solidFill>
                          <a:effectLst/>
                          <a:latin typeface="+mn-lt"/>
                          <a:ea typeface="+mn-ea"/>
                          <a:cs typeface="+mn-cs"/>
                        </a:rPr>
                        <a:t>.19</a:t>
                      </a:r>
                      <a:endParaRPr lang="en-US" dirty="0"/>
                    </a:p>
                  </a:txBody>
                  <a:tcPr/>
                </a:tc>
                <a:extLst>
                  <a:ext uri="{0D108BD9-81ED-4DB2-BD59-A6C34878D82A}">
                    <a16:rowId xmlns:a16="http://schemas.microsoft.com/office/drawing/2014/main" val="3467737949"/>
                  </a:ext>
                </a:extLst>
              </a:tr>
            </a:tbl>
          </a:graphicData>
        </a:graphic>
      </p:graphicFrame>
    </p:spTree>
    <p:extLst>
      <p:ext uri="{BB962C8B-B14F-4D97-AF65-F5344CB8AC3E}">
        <p14:creationId xmlns:p14="http://schemas.microsoft.com/office/powerpoint/2010/main" val="121907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F480-7FA5-8440-B522-196306825BC9}"/>
              </a:ext>
            </a:extLst>
          </p:cNvPr>
          <p:cNvSpPr>
            <a:spLocks noGrp="1"/>
          </p:cNvSpPr>
          <p:nvPr>
            <p:ph type="title"/>
          </p:nvPr>
        </p:nvSpPr>
        <p:spPr/>
        <p:txBody>
          <a:bodyPr/>
          <a:lstStyle/>
          <a:p>
            <a:r>
              <a:rPr lang="en-US" dirty="0"/>
              <a:t>Results</a:t>
            </a:r>
            <a:br>
              <a:rPr lang="en-US" dirty="0"/>
            </a:br>
            <a:r>
              <a:rPr lang="en-US" sz="3600" dirty="0"/>
              <a:t>Injury Characteristics</a:t>
            </a:r>
          </a:p>
        </p:txBody>
      </p:sp>
      <p:graphicFrame>
        <p:nvGraphicFramePr>
          <p:cNvPr id="4" name="Content Placeholder 3">
            <a:extLst>
              <a:ext uri="{FF2B5EF4-FFF2-40B4-BE49-F238E27FC236}">
                <a16:creationId xmlns:a16="http://schemas.microsoft.com/office/drawing/2014/main" id="{ECBBD93C-8054-4640-938A-BFAF08115F4B}"/>
              </a:ext>
            </a:extLst>
          </p:cNvPr>
          <p:cNvGraphicFramePr>
            <a:graphicFrameLocks noGrp="1"/>
          </p:cNvGraphicFramePr>
          <p:nvPr>
            <p:ph idx="1"/>
            <p:extLst>
              <p:ext uri="{D42A27DB-BD31-4B8C-83A1-F6EECF244321}">
                <p14:modId xmlns:p14="http://schemas.microsoft.com/office/powerpoint/2010/main" val="1782046127"/>
              </p:ext>
            </p:extLst>
          </p:nvPr>
        </p:nvGraphicFramePr>
        <p:xfrm>
          <a:off x="838200" y="1825625"/>
          <a:ext cx="10515600" cy="39471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540649326"/>
                    </a:ext>
                  </a:extLst>
                </a:gridCol>
                <a:gridCol w="2628900">
                  <a:extLst>
                    <a:ext uri="{9D8B030D-6E8A-4147-A177-3AD203B41FA5}">
                      <a16:colId xmlns:a16="http://schemas.microsoft.com/office/drawing/2014/main" val="3067811519"/>
                    </a:ext>
                  </a:extLst>
                </a:gridCol>
                <a:gridCol w="2628900">
                  <a:extLst>
                    <a:ext uri="{9D8B030D-6E8A-4147-A177-3AD203B41FA5}">
                      <a16:colId xmlns:a16="http://schemas.microsoft.com/office/drawing/2014/main" val="257546896"/>
                    </a:ext>
                  </a:extLst>
                </a:gridCol>
                <a:gridCol w="2628900">
                  <a:extLst>
                    <a:ext uri="{9D8B030D-6E8A-4147-A177-3AD203B41FA5}">
                      <a16:colId xmlns:a16="http://schemas.microsoft.com/office/drawing/2014/main" val="3462260403"/>
                    </a:ext>
                  </a:extLst>
                </a:gridCol>
              </a:tblGrid>
              <a:tr h="370840">
                <a:tc>
                  <a:txBody>
                    <a:bodyPr/>
                    <a:lstStyle/>
                    <a:p>
                      <a:pPr algn="ctr"/>
                      <a:endParaRPr lang="en-US" dirty="0"/>
                    </a:p>
                  </a:txBody>
                  <a:tcPr/>
                </a:tc>
                <a:tc>
                  <a:txBody>
                    <a:bodyPr/>
                    <a:lstStyle/>
                    <a:p>
                      <a:pPr algn="ctr"/>
                      <a:r>
                        <a:rPr lang="en-US" dirty="0"/>
                        <a:t>Cases</a:t>
                      </a:r>
                    </a:p>
                    <a:p>
                      <a:pPr algn="ctr"/>
                      <a:r>
                        <a:rPr lang="en-US" dirty="0"/>
                        <a:t>N=9</a:t>
                      </a:r>
                    </a:p>
                  </a:txBody>
                  <a:tcPr/>
                </a:tc>
                <a:tc>
                  <a:txBody>
                    <a:bodyPr/>
                    <a:lstStyle/>
                    <a:p>
                      <a:pPr algn="ctr"/>
                      <a:r>
                        <a:rPr lang="en-US" dirty="0"/>
                        <a:t>Controls</a:t>
                      </a:r>
                    </a:p>
                    <a:p>
                      <a:pPr algn="ctr"/>
                      <a:r>
                        <a:rPr lang="en-US" dirty="0"/>
                        <a:t>N=68</a:t>
                      </a:r>
                    </a:p>
                  </a:txBody>
                  <a:tcPr/>
                </a:tc>
                <a:tc>
                  <a:txBody>
                    <a:bodyPr/>
                    <a:lstStyle/>
                    <a:p>
                      <a:pPr algn="ctr"/>
                      <a:r>
                        <a:rPr lang="en-US" i="1" dirty="0"/>
                        <a:t>P</a:t>
                      </a:r>
                    </a:p>
                  </a:txBody>
                  <a:tcPr/>
                </a:tc>
                <a:extLst>
                  <a:ext uri="{0D108BD9-81ED-4DB2-BD59-A6C34878D82A}">
                    <a16:rowId xmlns:a16="http://schemas.microsoft.com/office/drawing/2014/main" val="15497523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Skull fracture, n (%)</a:t>
                      </a:r>
                    </a:p>
                  </a:txBody>
                  <a:tcPr/>
                </a:tc>
                <a:tc>
                  <a:txBody>
                    <a:bodyPr/>
                    <a:lstStyle/>
                    <a:p>
                      <a:pPr algn="ctr"/>
                      <a:r>
                        <a:rPr lang="en-US" sz="1800" kern="1200" dirty="0">
                          <a:solidFill>
                            <a:schemeClr val="dk1"/>
                          </a:solidFill>
                          <a:effectLst/>
                          <a:latin typeface="+mn-lt"/>
                          <a:ea typeface="+mn-ea"/>
                          <a:cs typeface="+mn-cs"/>
                        </a:rPr>
                        <a:t>3 (33.3)</a:t>
                      </a:r>
                      <a:endParaRPr lang="en-US" dirty="0"/>
                    </a:p>
                  </a:txBody>
                  <a:tcPr/>
                </a:tc>
                <a:tc>
                  <a:txBody>
                    <a:bodyPr/>
                    <a:lstStyle/>
                    <a:p>
                      <a:pPr algn="ctr"/>
                      <a:r>
                        <a:rPr lang="en-US" sz="1800" kern="1200" dirty="0">
                          <a:solidFill>
                            <a:schemeClr val="dk1"/>
                          </a:solidFill>
                          <a:effectLst/>
                          <a:latin typeface="+mn-lt"/>
                          <a:ea typeface="+mn-ea"/>
                          <a:cs typeface="+mn-cs"/>
                        </a:rPr>
                        <a:t>61 (89.7)</a:t>
                      </a:r>
                      <a:endParaRPr lang="en-US" dirty="0"/>
                    </a:p>
                  </a:txBody>
                  <a:tcPr/>
                </a:tc>
                <a:tc>
                  <a:txBody>
                    <a:bodyPr/>
                    <a:lstStyle/>
                    <a:p>
                      <a:pPr algn="ctr"/>
                      <a:r>
                        <a:rPr lang="en-US" sz="1800" kern="1200" dirty="0">
                          <a:solidFill>
                            <a:schemeClr val="dk1"/>
                          </a:solidFill>
                          <a:effectLst/>
                          <a:latin typeface="+mn-lt"/>
                          <a:ea typeface="+mn-ea"/>
                          <a:cs typeface="+mn-cs"/>
                        </a:rPr>
                        <a:t>&lt; .001</a:t>
                      </a:r>
                      <a:endParaRPr lang="en-US" dirty="0"/>
                    </a:p>
                  </a:txBody>
                  <a:tcPr/>
                </a:tc>
                <a:extLst>
                  <a:ext uri="{0D108BD9-81ED-4DB2-BD59-A6C34878D82A}">
                    <a16:rowId xmlns:a16="http://schemas.microsoft.com/office/drawing/2014/main" val="14644543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Fracture-long bone and/or rib, n%</a:t>
                      </a:r>
                    </a:p>
                  </a:txBody>
                  <a:tcPr/>
                </a:tc>
                <a:tc>
                  <a:txBody>
                    <a:bodyPr/>
                    <a:lstStyle/>
                    <a:p>
                      <a:pPr algn="ctr"/>
                      <a:r>
                        <a:rPr lang="en-US" sz="1800" kern="1200" dirty="0">
                          <a:solidFill>
                            <a:schemeClr val="dk1"/>
                          </a:solidFill>
                          <a:effectLst/>
                          <a:latin typeface="+mn-lt"/>
                          <a:ea typeface="+mn-ea"/>
                          <a:cs typeface="+mn-cs"/>
                        </a:rPr>
                        <a:t>3 (33.3)</a:t>
                      </a:r>
                      <a:endParaRPr lang="en-US" dirty="0"/>
                    </a:p>
                  </a:txBody>
                  <a:tcPr/>
                </a:tc>
                <a:tc>
                  <a:txBody>
                    <a:bodyPr/>
                    <a:lstStyle/>
                    <a:p>
                      <a:pPr algn="ctr"/>
                      <a:r>
                        <a:rPr lang="en-US" sz="1800" kern="1200" dirty="0">
                          <a:solidFill>
                            <a:schemeClr val="dk1"/>
                          </a:solidFill>
                          <a:effectLst/>
                          <a:latin typeface="+mn-lt"/>
                          <a:ea typeface="+mn-ea"/>
                          <a:cs typeface="+mn-cs"/>
                        </a:rPr>
                        <a:t>4 (5.9) </a:t>
                      </a:r>
                      <a:endParaRPr lang="en-US" dirty="0"/>
                    </a:p>
                  </a:txBody>
                  <a:tcPr/>
                </a:tc>
                <a:tc>
                  <a:txBody>
                    <a:bodyPr/>
                    <a:lstStyle/>
                    <a:p>
                      <a:pPr algn="ctr"/>
                      <a:r>
                        <a:rPr lang="en-US" sz="1800" kern="1200" dirty="0">
                          <a:solidFill>
                            <a:schemeClr val="dk1"/>
                          </a:solidFill>
                          <a:effectLst/>
                          <a:latin typeface="+mn-lt"/>
                          <a:ea typeface="+mn-ea"/>
                          <a:cs typeface="+mn-cs"/>
                        </a:rPr>
                        <a:t>.03</a:t>
                      </a:r>
                      <a:endParaRPr lang="en-US" dirty="0"/>
                    </a:p>
                  </a:txBody>
                  <a:tcPr/>
                </a:tc>
                <a:extLst>
                  <a:ext uri="{0D108BD9-81ED-4DB2-BD59-A6C34878D82A}">
                    <a16:rowId xmlns:a16="http://schemas.microsoft.com/office/drawing/2014/main" val="289922039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Subdural and/or subarachnoid hemorrhage, n (%)</a:t>
                      </a:r>
                    </a:p>
                  </a:txBody>
                  <a:tcPr/>
                </a:tc>
                <a:tc>
                  <a:txBody>
                    <a:bodyPr/>
                    <a:lstStyle/>
                    <a:p>
                      <a:pPr algn="ctr"/>
                      <a:r>
                        <a:rPr lang="en-US" sz="1800" kern="1200" dirty="0">
                          <a:solidFill>
                            <a:schemeClr val="dk1"/>
                          </a:solidFill>
                          <a:effectLst/>
                          <a:latin typeface="+mn-lt"/>
                          <a:ea typeface="+mn-ea"/>
                          <a:cs typeface="+mn-cs"/>
                        </a:rPr>
                        <a:t>6 (66.7)</a:t>
                      </a:r>
                      <a:endParaRPr lang="en-US" dirty="0"/>
                    </a:p>
                  </a:txBody>
                  <a:tcPr/>
                </a:tc>
                <a:tc>
                  <a:txBody>
                    <a:bodyPr/>
                    <a:lstStyle/>
                    <a:p>
                      <a:pPr algn="ctr"/>
                      <a:r>
                        <a:rPr lang="en-US" sz="1800" kern="1200" dirty="0">
                          <a:solidFill>
                            <a:schemeClr val="dk1"/>
                          </a:solidFill>
                          <a:effectLst/>
                          <a:latin typeface="+mn-lt"/>
                          <a:ea typeface="+mn-ea"/>
                          <a:cs typeface="+mn-cs"/>
                        </a:rPr>
                        <a:t>18 (26.5)*</a:t>
                      </a:r>
                      <a:endParaRPr lang="en-US" dirty="0"/>
                    </a:p>
                  </a:txBody>
                  <a:tcPr/>
                </a:tc>
                <a:tc>
                  <a:txBody>
                    <a:bodyPr/>
                    <a:lstStyle/>
                    <a:p>
                      <a:pPr algn="ctr"/>
                      <a:r>
                        <a:rPr lang="en-US" sz="1800" kern="1200" dirty="0">
                          <a:solidFill>
                            <a:schemeClr val="dk1"/>
                          </a:solidFill>
                          <a:effectLst/>
                          <a:latin typeface="+mn-lt"/>
                          <a:ea typeface="+mn-ea"/>
                          <a:cs typeface="+mn-cs"/>
                        </a:rPr>
                        <a:t>.02</a:t>
                      </a:r>
                      <a:endParaRPr lang="en-US" dirty="0"/>
                    </a:p>
                  </a:txBody>
                  <a:tcPr/>
                </a:tc>
                <a:extLst>
                  <a:ext uri="{0D108BD9-81ED-4DB2-BD59-A6C34878D82A}">
                    <a16:rowId xmlns:a16="http://schemas.microsoft.com/office/drawing/2014/main" val="83811428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Epidural hemorrhage, n (%)</a:t>
                      </a:r>
                    </a:p>
                  </a:txBody>
                  <a:tcPr/>
                </a:tc>
                <a:tc>
                  <a:txBody>
                    <a:bodyPr/>
                    <a:lstStyle/>
                    <a:p>
                      <a:pPr algn="ctr"/>
                      <a:r>
                        <a:rPr lang="en-US" sz="1800" kern="1200" dirty="0">
                          <a:solidFill>
                            <a:schemeClr val="dk1"/>
                          </a:solidFill>
                          <a:effectLst/>
                          <a:latin typeface="+mn-lt"/>
                          <a:ea typeface="+mn-ea"/>
                          <a:cs typeface="+mn-cs"/>
                        </a:rPr>
                        <a:t>1 (11.1)</a:t>
                      </a:r>
                      <a:endParaRPr lang="en-US" dirty="0"/>
                    </a:p>
                  </a:txBody>
                  <a:tcPr/>
                </a:tc>
                <a:tc>
                  <a:txBody>
                    <a:bodyPr/>
                    <a:lstStyle/>
                    <a:p>
                      <a:pPr algn="ctr"/>
                      <a:r>
                        <a:rPr lang="en-US" sz="1800" kern="1200" dirty="0">
                          <a:solidFill>
                            <a:schemeClr val="dk1"/>
                          </a:solidFill>
                          <a:effectLst/>
                          <a:latin typeface="+mn-lt"/>
                          <a:ea typeface="+mn-ea"/>
                          <a:cs typeface="+mn-cs"/>
                        </a:rPr>
                        <a:t>31 (45.6)*</a:t>
                      </a:r>
                      <a:endParaRPr lang="en-US" dirty="0"/>
                    </a:p>
                  </a:txBody>
                  <a:tcPr/>
                </a:tc>
                <a:tc>
                  <a:txBody>
                    <a:bodyPr/>
                    <a:lstStyle/>
                    <a:p>
                      <a:pPr algn="ctr"/>
                      <a:r>
                        <a:rPr lang="en-US" sz="1800" kern="1200" dirty="0">
                          <a:solidFill>
                            <a:schemeClr val="dk1"/>
                          </a:solidFill>
                          <a:effectLst/>
                          <a:latin typeface="+mn-lt"/>
                          <a:ea typeface="+mn-ea"/>
                          <a:cs typeface="+mn-cs"/>
                        </a:rPr>
                        <a:t>.07</a:t>
                      </a:r>
                      <a:endParaRPr lang="en-US" dirty="0"/>
                    </a:p>
                  </a:txBody>
                  <a:tcPr/>
                </a:tc>
                <a:extLst>
                  <a:ext uri="{0D108BD9-81ED-4DB2-BD59-A6C34878D82A}">
                    <a16:rowId xmlns:a16="http://schemas.microsoft.com/office/drawing/2014/main" val="50437803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Retinal hemorrhage, n (%)</a:t>
                      </a:r>
                    </a:p>
                  </a:txBody>
                  <a:tcPr/>
                </a:tc>
                <a:tc>
                  <a:txBody>
                    <a:bodyPr/>
                    <a:lstStyle/>
                    <a:p>
                      <a:pPr algn="ctr"/>
                      <a:r>
                        <a:rPr lang="en-US" sz="1800" kern="1200" dirty="0">
                          <a:solidFill>
                            <a:schemeClr val="dk1"/>
                          </a:solidFill>
                          <a:effectLst/>
                          <a:latin typeface="+mn-lt"/>
                          <a:ea typeface="+mn-ea"/>
                          <a:cs typeface="+mn-cs"/>
                        </a:rPr>
                        <a:t>5 (55.6)</a:t>
                      </a:r>
                      <a:endParaRPr lang="en-US" dirty="0"/>
                    </a:p>
                  </a:txBody>
                  <a:tcPr/>
                </a:tc>
                <a:tc>
                  <a:txBody>
                    <a:bodyPr/>
                    <a:lstStyle/>
                    <a:p>
                      <a:pPr algn="ctr"/>
                      <a:r>
                        <a:rPr lang="en-US" sz="1800" kern="1200" dirty="0">
                          <a:solidFill>
                            <a:schemeClr val="dk1"/>
                          </a:solidFill>
                          <a:effectLst/>
                          <a:latin typeface="+mn-lt"/>
                          <a:ea typeface="+mn-ea"/>
                          <a:cs typeface="+mn-cs"/>
                        </a:rPr>
                        <a:t>0 (0.0)</a:t>
                      </a:r>
                      <a:endParaRPr lang="en-US" dirty="0"/>
                    </a:p>
                  </a:txBody>
                  <a:tcPr/>
                </a:tc>
                <a:tc>
                  <a:txBody>
                    <a:bodyPr/>
                    <a:lstStyle/>
                    <a:p>
                      <a:pPr algn="ctr"/>
                      <a:r>
                        <a:rPr lang="en-US" sz="1800" kern="1200" dirty="0">
                          <a:solidFill>
                            <a:schemeClr val="dk1"/>
                          </a:solidFill>
                          <a:effectLst/>
                          <a:latin typeface="+mn-lt"/>
                          <a:ea typeface="+mn-ea"/>
                          <a:cs typeface="+mn-cs"/>
                        </a:rPr>
                        <a:t>&lt; .001</a:t>
                      </a:r>
                      <a:endParaRPr lang="en-US" dirty="0"/>
                    </a:p>
                  </a:txBody>
                  <a:tcPr/>
                </a:tc>
                <a:extLst>
                  <a:ext uri="{0D108BD9-81ED-4DB2-BD59-A6C34878D82A}">
                    <a16:rowId xmlns:a16="http://schemas.microsoft.com/office/drawing/2014/main" val="34374656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Bruising, n (%)</a:t>
                      </a:r>
                    </a:p>
                  </a:txBody>
                  <a:tcPr/>
                </a:tc>
                <a:tc>
                  <a:txBody>
                    <a:bodyPr/>
                    <a:lstStyle/>
                    <a:p>
                      <a:pPr algn="ctr"/>
                      <a:r>
                        <a:rPr lang="en-US" sz="1800" kern="1200" dirty="0">
                          <a:solidFill>
                            <a:schemeClr val="dk1"/>
                          </a:solidFill>
                          <a:effectLst/>
                          <a:latin typeface="+mn-lt"/>
                          <a:ea typeface="+mn-ea"/>
                          <a:cs typeface="+mn-cs"/>
                        </a:rPr>
                        <a:t>3 (33.3)</a:t>
                      </a:r>
                      <a:endParaRPr lang="en-US" dirty="0"/>
                    </a:p>
                  </a:txBody>
                  <a:tcPr/>
                </a:tc>
                <a:tc>
                  <a:txBody>
                    <a:bodyPr/>
                    <a:lstStyle/>
                    <a:p>
                      <a:pPr algn="ctr"/>
                      <a:r>
                        <a:rPr lang="en-US" sz="1800" kern="1200" dirty="0">
                          <a:solidFill>
                            <a:schemeClr val="dk1"/>
                          </a:solidFill>
                          <a:effectLst/>
                          <a:latin typeface="+mn-lt"/>
                          <a:ea typeface="+mn-ea"/>
                          <a:cs typeface="+mn-cs"/>
                        </a:rPr>
                        <a:t>4 (5.9)</a:t>
                      </a:r>
                      <a:endParaRPr lang="en-US" dirty="0"/>
                    </a:p>
                  </a:txBody>
                  <a:tcPr/>
                </a:tc>
                <a:tc>
                  <a:txBody>
                    <a:bodyPr/>
                    <a:lstStyle/>
                    <a:p>
                      <a:pPr algn="ctr"/>
                      <a:r>
                        <a:rPr lang="en-US" sz="1800" kern="1200" dirty="0">
                          <a:solidFill>
                            <a:schemeClr val="dk1"/>
                          </a:solidFill>
                          <a:effectLst/>
                          <a:latin typeface="+mn-lt"/>
                          <a:ea typeface="+mn-ea"/>
                          <a:cs typeface="+mn-cs"/>
                        </a:rPr>
                        <a:t>.03</a:t>
                      </a:r>
                      <a:endParaRPr lang="en-US" dirty="0"/>
                    </a:p>
                  </a:txBody>
                  <a:tcPr/>
                </a:tc>
                <a:extLst>
                  <a:ext uri="{0D108BD9-81ED-4DB2-BD59-A6C34878D82A}">
                    <a16:rowId xmlns:a16="http://schemas.microsoft.com/office/drawing/2014/main" val="1434312301"/>
                  </a:ext>
                </a:extLst>
              </a:tr>
            </a:tbl>
          </a:graphicData>
        </a:graphic>
      </p:graphicFrame>
    </p:spTree>
    <p:extLst>
      <p:ext uri="{BB962C8B-B14F-4D97-AF65-F5344CB8AC3E}">
        <p14:creationId xmlns:p14="http://schemas.microsoft.com/office/powerpoint/2010/main" val="240796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0A2D-FD5B-BD4C-BFB2-52A4FFB27560}"/>
              </a:ext>
            </a:extLst>
          </p:cNvPr>
          <p:cNvSpPr>
            <a:spLocks noGrp="1"/>
          </p:cNvSpPr>
          <p:nvPr>
            <p:ph type="title"/>
          </p:nvPr>
        </p:nvSpPr>
        <p:spPr/>
        <p:txBody>
          <a:bodyPr>
            <a:normAutofit fontScale="90000"/>
          </a:bodyPr>
          <a:lstStyle/>
          <a:p>
            <a:r>
              <a:rPr lang="en-US" sz="4900" dirty="0"/>
              <a:t>Results</a:t>
            </a:r>
            <a:br>
              <a:rPr lang="en-US" dirty="0"/>
            </a:br>
            <a:r>
              <a:rPr lang="en-US" sz="4000" dirty="0"/>
              <a:t>Final Multivariable-Adjusted Logistic Regression Model</a:t>
            </a:r>
            <a:br>
              <a:rPr lang="en-US" dirty="0"/>
            </a:br>
            <a:endParaRPr lang="en-US" dirty="0"/>
          </a:p>
        </p:txBody>
      </p:sp>
      <p:graphicFrame>
        <p:nvGraphicFramePr>
          <p:cNvPr id="4" name="Content Placeholder 3">
            <a:extLst>
              <a:ext uri="{FF2B5EF4-FFF2-40B4-BE49-F238E27FC236}">
                <a16:creationId xmlns:a16="http://schemas.microsoft.com/office/drawing/2014/main" id="{123EC27A-15C9-A944-8081-3826E73BDF56}"/>
              </a:ext>
            </a:extLst>
          </p:cNvPr>
          <p:cNvGraphicFramePr>
            <a:graphicFrameLocks noGrp="1"/>
          </p:cNvGraphicFramePr>
          <p:nvPr>
            <p:ph idx="1"/>
            <p:extLst>
              <p:ext uri="{D42A27DB-BD31-4B8C-83A1-F6EECF244321}">
                <p14:modId xmlns:p14="http://schemas.microsoft.com/office/powerpoint/2010/main" val="1307924233"/>
              </p:ext>
            </p:extLst>
          </p:nvPr>
        </p:nvGraphicFramePr>
        <p:xfrm>
          <a:off x="849854" y="1825625"/>
          <a:ext cx="10503946" cy="2570480"/>
        </p:xfrm>
        <a:graphic>
          <a:graphicData uri="http://schemas.openxmlformats.org/drawingml/2006/table">
            <a:tbl>
              <a:tblPr firstRow="1" bandRow="1">
                <a:tableStyleId>{5C22544A-7EE6-4342-B048-85BDC9FD1C3A}</a:tableStyleId>
              </a:tblPr>
              <a:tblGrid>
                <a:gridCol w="3493546">
                  <a:extLst>
                    <a:ext uri="{9D8B030D-6E8A-4147-A177-3AD203B41FA5}">
                      <a16:colId xmlns:a16="http://schemas.microsoft.com/office/drawing/2014/main" val="1216456261"/>
                    </a:ext>
                  </a:extLst>
                </a:gridCol>
                <a:gridCol w="3505200">
                  <a:extLst>
                    <a:ext uri="{9D8B030D-6E8A-4147-A177-3AD203B41FA5}">
                      <a16:colId xmlns:a16="http://schemas.microsoft.com/office/drawing/2014/main" val="1945185111"/>
                    </a:ext>
                  </a:extLst>
                </a:gridCol>
                <a:gridCol w="3505200">
                  <a:extLst>
                    <a:ext uri="{9D8B030D-6E8A-4147-A177-3AD203B41FA5}">
                      <a16:colId xmlns:a16="http://schemas.microsoft.com/office/drawing/2014/main" val="1787714610"/>
                    </a:ext>
                  </a:extLst>
                </a:gridCol>
              </a:tblGrid>
              <a:tr h="370840">
                <a:tc>
                  <a:txBody>
                    <a:bodyPr/>
                    <a:lstStyle/>
                    <a:p>
                      <a:pPr algn="ctr"/>
                      <a:endParaRPr lang="en-US" dirty="0"/>
                    </a:p>
                  </a:txBody>
                  <a:tcPr/>
                </a:tc>
                <a:tc>
                  <a:txBody>
                    <a:bodyPr/>
                    <a:lstStyle/>
                    <a:p>
                      <a:pPr algn="ctr"/>
                      <a:r>
                        <a:rPr lang="en-US" dirty="0"/>
                        <a:t>Unadjusted Odds Ratio (95% CI)</a:t>
                      </a:r>
                    </a:p>
                  </a:txBody>
                  <a:tcPr/>
                </a:tc>
                <a:tc>
                  <a:txBody>
                    <a:bodyPr/>
                    <a:lstStyle/>
                    <a:p>
                      <a:pPr algn="ctr"/>
                      <a:r>
                        <a:rPr lang="en-US" dirty="0"/>
                        <a:t>Adjusted Odds Ratio (95% CI)</a:t>
                      </a:r>
                    </a:p>
                  </a:txBody>
                  <a:tcPr/>
                </a:tc>
                <a:extLst>
                  <a:ext uri="{0D108BD9-81ED-4DB2-BD59-A6C34878D82A}">
                    <a16:rowId xmlns:a16="http://schemas.microsoft.com/office/drawing/2014/main" val="184355837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Exposure to Take 5 0.21 (0.02–0.99)</a:t>
                      </a:r>
                    </a:p>
                    <a:p>
                      <a:pPr algn="ctr"/>
                      <a:endParaRPr lang="en-US" dirty="0"/>
                    </a:p>
                  </a:txBody>
                  <a:tcPr/>
                </a:tc>
                <a:tc>
                  <a:txBody>
                    <a:bodyPr/>
                    <a:lstStyle/>
                    <a:p>
                      <a:pPr algn="ctr"/>
                      <a:r>
                        <a:rPr lang="en-US" sz="1800" kern="1200" dirty="0">
                          <a:solidFill>
                            <a:schemeClr val="dk1"/>
                          </a:solidFill>
                          <a:effectLst/>
                          <a:latin typeface="+mn-lt"/>
                          <a:ea typeface="+mn-ea"/>
                          <a:cs typeface="+mn-cs"/>
                        </a:rPr>
                        <a:t>0.20 (0.02–0.95) </a:t>
                      </a:r>
                      <a:endParaRPr lang="en-US" dirty="0"/>
                    </a:p>
                  </a:txBody>
                  <a:tcPr/>
                </a:tc>
                <a:tc>
                  <a:txBody>
                    <a:bodyPr/>
                    <a:lstStyle/>
                    <a:p>
                      <a:pPr algn="ctr"/>
                      <a:r>
                        <a:rPr lang="en-US" sz="1800" kern="1200" dirty="0">
                          <a:solidFill>
                            <a:schemeClr val="dk1"/>
                          </a:solidFill>
                          <a:effectLst/>
                          <a:latin typeface="+mn-lt"/>
                          <a:ea typeface="+mn-ea"/>
                          <a:cs typeface="+mn-cs"/>
                        </a:rPr>
                        <a:t>0.21 (0.02–0.99)</a:t>
                      </a:r>
                      <a:endParaRPr lang="en-US" dirty="0"/>
                    </a:p>
                  </a:txBody>
                  <a:tcPr/>
                </a:tc>
                <a:extLst>
                  <a:ext uri="{0D108BD9-81ED-4DB2-BD59-A6C34878D82A}">
                    <a16:rowId xmlns:a16="http://schemas.microsoft.com/office/drawing/2014/main" val="790477816"/>
                  </a:ext>
                </a:extLst>
              </a:tr>
              <a:tr h="370840">
                <a:tc>
                  <a:txBody>
                    <a:bodyPr/>
                    <a:lstStyle/>
                    <a:p>
                      <a:pPr algn="ctr"/>
                      <a:r>
                        <a:rPr lang="en-US" dirty="0"/>
                        <a:t>Race</a:t>
                      </a:r>
                    </a:p>
                    <a:p>
                      <a:pPr algn="ctr"/>
                      <a:r>
                        <a:rPr lang="en-US" dirty="0"/>
                        <a:t>  White</a:t>
                      </a:r>
                    </a:p>
                    <a:p>
                      <a:pPr algn="ctr"/>
                      <a:r>
                        <a:rPr lang="en-US" dirty="0"/>
                        <a:t>  Black</a:t>
                      </a:r>
                    </a:p>
                    <a:p>
                      <a:pPr algn="ctr"/>
                      <a:r>
                        <a:rPr lang="en-US" dirty="0"/>
                        <a:t>  Other</a:t>
                      </a:r>
                    </a:p>
                  </a:txBody>
                  <a:tcPr/>
                </a:tc>
                <a:tc>
                  <a:txBody>
                    <a:bodyPr/>
                    <a:lstStyle/>
                    <a:p>
                      <a:pPr algn="ctr"/>
                      <a:endParaRPr lang="en-US" dirty="0"/>
                    </a:p>
                    <a:p>
                      <a:pPr algn="ctr"/>
                      <a:r>
                        <a:rPr lang="en-US" dirty="0"/>
                        <a:t>--</a:t>
                      </a:r>
                    </a:p>
                    <a:p>
                      <a:pPr algn="ctr"/>
                      <a:r>
                        <a:rPr lang="en-US" dirty="0"/>
                        <a:t>--</a:t>
                      </a:r>
                    </a:p>
                    <a:p>
                      <a:pPr algn="ctr"/>
                      <a:r>
                        <a:rPr lang="en-US" dirty="0"/>
                        <a:t>--</a:t>
                      </a:r>
                    </a:p>
                  </a:txBody>
                  <a:tcPr/>
                </a:tc>
                <a:tc>
                  <a:txBody>
                    <a:bodyPr/>
                    <a:lstStyle/>
                    <a:p>
                      <a:pPr algn="ctr"/>
                      <a:endParaRPr lang="en-US" dirty="0"/>
                    </a:p>
                    <a:p>
                      <a:pPr algn="ctr"/>
                      <a:r>
                        <a:rPr lang="en-US" dirty="0"/>
                        <a:t>Reference</a:t>
                      </a:r>
                    </a:p>
                    <a:p>
                      <a:pPr algn="ctr"/>
                      <a:r>
                        <a:rPr lang="en-US" dirty="0"/>
                        <a:t>2.55 (0.36-15.50)</a:t>
                      </a:r>
                    </a:p>
                    <a:p>
                      <a:pPr algn="ctr"/>
                      <a:r>
                        <a:rPr lang="en-US" dirty="0"/>
                        <a:t>0.84 (0.17-3.85)</a:t>
                      </a:r>
                    </a:p>
                  </a:txBody>
                  <a:tcPr/>
                </a:tc>
                <a:extLst>
                  <a:ext uri="{0D108BD9-81ED-4DB2-BD59-A6C34878D82A}">
                    <a16:rowId xmlns:a16="http://schemas.microsoft.com/office/drawing/2014/main" val="3921975350"/>
                  </a:ext>
                </a:extLst>
              </a:tr>
              <a:tr h="370840">
                <a:tc>
                  <a:txBody>
                    <a:bodyPr/>
                    <a:lstStyle/>
                    <a:p>
                      <a:pPr algn="ctr"/>
                      <a:r>
                        <a:rPr lang="en-US" dirty="0"/>
                        <a:t>Gestational age &lt; 37 weeks</a:t>
                      </a:r>
                    </a:p>
                  </a:txBody>
                  <a:tcPr/>
                </a:tc>
                <a:tc>
                  <a:txBody>
                    <a:bodyPr/>
                    <a:lstStyle/>
                    <a:p>
                      <a:pPr algn="ctr"/>
                      <a:r>
                        <a:rPr lang="en-US" dirty="0"/>
                        <a:t>--</a:t>
                      </a:r>
                    </a:p>
                  </a:txBody>
                  <a:tcPr/>
                </a:tc>
                <a:tc>
                  <a:txBody>
                    <a:bodyPr/>
                    <a:lstStyle/>
                    <a:p>
                      <a:pPr algn="ctr"/>
                      <a:r>
                        <a:rPr lang="en-US" dirty="0"/>
                        <a:t>1.48 (0.31-6.10</a:t>
                      </a:r>
                    </a:p>
                  </a:txBody>
                  <a:tcPr/>
                </a:tc>
                <a:extLst>
                  <a:ext uri="{0D108BD9-81ED-4DB2-BD59-A6C34878D82A}">
                    <a16:rowId xmlns:a16="http://schemas.microsoft.com/office/drawing/2014/main" val="2150981810"/>
                  </a:ext>
                </a:extLst>
              </a:tr>
            </a:tbl>
          </a:graphicData>
        </a:graphic>
      </p:graphicFrame>
    </p:spTree>
    <p:extLst>
      <p:ext uri="{BB962C8B-B14F-4D97-AF65-F5344CB8AC3E}">
        <p14:creationId xmlns:p14="http://schemas.microsoft.com/office/powerpoint/2010/main" val="2452176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2919</TotalTime>
  <Words>1550</Words>
  <Application>Microsoft Macintosh PowerPoint</Application>
  <PresentationFormat>Widescreen</PresentationFormat>
  <Paragraphs>196</Paragraphs>
  <Slides>14</Slides>
  <Notes>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 Impact of the  Take 5 Safety Plan for Crying on the Occurrence of AHT in Infants </vt:lpstr>
      <vt:lpstr>Background</vt:lpstr>
      <vt:lpstr>Take 5 Safety Plan for Crying</vt:lpstr>
      <vt:lpstr>Objective</vt:lpstr>
      <vt:lpstr>Methods</vt:lpstr>
      <vt:lpstr>Classification of abuse</vt:lpstr>
      <vt:lpstr>Results Patient Characteristics</vt:lpstr>
      <vt:lpstr>Results Injury Characteristics</vt:lpstr>
      <vt:lpstr>Results Final Multivariable-Adjusted Logistic Regression Model </vt:lpstr>
      <vt:lpstr>Limitations</vt:lpstr>
      <vt:lpstr>Limitations</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the  Take 5 Safety Plan for Crying on the Occurrence of AHT in Infants</dc:title>
  <dc:creator>Bechtel, Kirsten</dc:creator>
  <cp:lastModifiedBy>Bechtel, Kirsten</cp:lastModifiedBy>
  <cp:revision>17</cp:revision>
  <dcterms:created xsi:type="dcterms:W3CDTF">2020-07-15T14:41:32Z</dcterms:created>
  <dcterms:modified xsi:type="dcterms:W3CDTF">2022-06-26T17:43:15Z</dcterms:modified>
</cp:coreProperties>
</file>